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7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4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0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2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8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2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7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1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62D0-D81A-4427-A750-26A89910525B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56E3-3126-43DB-A8FB-4B5475A30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Всероссийская олимпиада школьников по итальянскому языку 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2020-2021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24000" y="3722622"/>
            <a:ext cx="9290180" cy="2715500"/>
          </a:xfrm>
        </p:spPr>
        <p:txBody>
          <a:bodyPr>
            <a:noAutofit/>
          </a:bodyPr>
          <a:lstStyle/>
          <a:p>
            <a:pPr algn="r"/>
            <a:endParaRPr lang="ru-RU" b="1" dirty="0">
              <a:latin typeface="Georgia" panose="02040502050405020303" pitchFamily="18" charset="0"/>
            </a:endParaRPr>
          </a:p>
          <a:p>
            <a:pPr algn="r"/>
            <a:r>
              <a:rPr lang="ru-RU" b="1" dirty="0" smtClean="0">
                <a:latin typeface="Georgia" panose="02040502050405020303" pitchFamily="18" charset="0"/>
              </a:rPr>
              <a:t>Струкова А.А.</a:t>
            </a:r>
            <a:endParaRPr lang="ru-RU" b="1" dirty="0">
              <a:latin typeface="Georgia" panose="02040502050405020303" pitchFamily="18" charset="0"/>
            </a:endParaRPr>
          </a:p>
          <a:p>
            <a:pPr algn="r"/>
            <a:r>
              <a:rPr lang="ru-RU" dirty="0">
                <a:latin typeface="Georgia" panose="02040502050405020303" pitchFamily="18" charset="0"/>
              </a:rPr>
              <a:t>член жюри </a:t>
            </a:r>
            <a:r>
              <a:rPr lang="ru-RU" dirty="0" err="1">
                <a:latin typeface="Georgia" panose="02040502050405020303" pitchFamily="18" charset="0"/>
              </a:rPr>
              <a:t>ВсОШ</a:t>
            </a:r>
            <a:r>
              <a:rPr lang="ru-RU" dirty="0">
                <a:latin typeface="Georgia" panose="02040502050405020303" pitchFamily="18" charset="0"/>
              </a:rPr>
              <a:t> по итальянскому языку,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преподаватель кафедры итальянского языка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Переводческого факультета ФГБОУ ВО МГЛУ</a:t>
            </a:r>
          </a:p>
          <a:p>
            <a:pPr algn="r"/>
            <a:r>
              <a:rPr lang="ru-RU" dirty="0" smtClean="0">
                <a:latin typeface="Georgia" panose="02040502050405020303" pitchFamily="18" charset="0"/>
              </a:rPr>
              <a:t>  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s://olimp.duhobr.ru/assets/img/m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2" y="3890864"/>
            <a:ext cx="210294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7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05745"/>
              </p:ext>
            </p:extLst>
          </p:nvPr>
        </p:nvGraphicFramePr>
        <p:xfrm>
          <a:off x="605359" y="882166"/>
          <a:ext cx="11074023" cy="56788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Содержание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Коммуникативная задача успешно решена, содержание раскрыто точно и полно. Участник проявляет собственное видение темы и оригинальность мышления. Текст передает личностное отношение автора к теме, его чувства и эмоции.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4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Коммуникативная задача решена в целом, содержание раскрыто недостаточно полно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и/или есть частичное отклонение от темы и/или допущены 1-2 фактические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ошибки.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не проявляет творческого подхода,  ограничиваясь текстовыми штампами. Текст не передает отношения автора к теме.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Коммуникативная задача решена лишь частично, содержание не полностью соответствует поставленным задачам. Тема раскрыта банально и не всегда понятен смысл написанного.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Предпринята попытка выполнения задания, но содержание текста мало отвечает поставленным задачам. Текст не получился, цель не достигнута.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Или сочинение не соответствует заданной теме.**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94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21509"/>
              </p:ext>
            </p:extLst>
          </p:nvPr>
        </p:nvGraphicFramePr>
        <p:xfrm>
          <a:off x="558988" y="1547184"/>
          <a:ext cx="11074023" cy="4762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Организация  текста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 организован в соответствии с замыслом автора, имеет вступление, основную часть и заключение. Текст разделен на смысловые абзацы. Все части текста логически связаны друг с другом.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 организован в соответствии с замыслом автора, но не имеет четкой структуры: есть вступление, но нет заключения (или наоборот), основная часть не подразделена на логические абзацы, не хватает связующих элементов между частями текста.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И/или формат не соответствует заданию (личное письмо вместо эссе и др.).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Текст не имеет четкой логической структуры. Отсутствует или неправильно выполнено членение текста на абзацы. Имеются серьезные нарушения в связанности текста и в употреблении логических средств связи.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25786"/>
              </p:ext>
            </p:extLst>
          </p:nvPr>
        </p:nvGraphicFramePr>
        <p:xfrm>
          <a:off x="558988" y="1547184"/>
          <a:ext cx="11074023" cy="49950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Лексическое оформление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1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лексический запас, необходимый для раскрытия темы, точный набор слов и адекватную лексическую сочетаемость. Работа не имеет ошибок с точки зрения лексического оформления. Допустимы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1-2 лексические неточности/ошибки.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лексический запас, необходимый для раскрытия темы, достаточный набор слов и лексической сочетаемости.  В работе допустимо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 более 3-4 лексических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не затрудняющих понимание текста.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целом лексические средства соответствуют заданному содержанию, однако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имеется 5-6 ошибок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выборе слов и лексической сочетаемости, которые не затрудняют понимания текста.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И/или используется в основном стандартная, однообразная лексика.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9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50191"/>
              </p:ext>
            </p:extLst>
          </p:nvPr>
        </p:nvGraphicFramePr>
        <p:xfrm>
          <a:off x="558988" y="1547184"/>
          <a:ext cx="11074023" cy="44920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Лексическое оформление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целом лексические средства соответствуют заданному содержанию, однако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7-8 ошибок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выборе слов и лексической сочетаемости, которые усложняют понимание текста. Используется только стандартная, однообразная лексика.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9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крайне ограниченный словарный запас,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9-10 лексических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которые затрудняют понимание текста.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крайне ограниченный словарный запас, имеются многочисленные лексические ошибки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(11 и более)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которые    затрудняют понимание текста.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58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08460"/>
              </p:ext>
            </p:extLst>
          </p:nvPr>
        </p:nvGraphicFramePr>
        <p:xfrm>
          <a:off x="558988" y="1547184"/>
          <a:ext cx="11074023" cy="4941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Грамматическое оформление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грамотное употребление грамматических структур в соответствии с коммуникативной задачей. Работа не имеет ошибок с точки зрения грамматического оформления. Допустимы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1–2 грамматические ошибки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не затрудняющие понимания текста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(при условии, что этот грамматический материал не является обязательным для данного уровня владения языком).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грамотное употребление грамматических структур в соответствии с коммуникативной задачей. Работа имеет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3-4 грамматические ошибки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не затрудняющие понимания текста.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корректное употребление грамматических структур в соответствии с коммуникативной задачей. Работа имеет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5-6 грамматических 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не затрудняющие понимания текста.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53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602046"/>
              </p:ext>
            </p:extLst>
          </p:nvPr>
        </p:nvGraphicFramePr>
        <p:xfrm>
          <a:off x="558988" y="1547184"/>
          <a:ext cx="11074023" cy="4521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Лексическое оформление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Работа имеет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7-8 грамматических 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в том числе грубых, нарушающих понимание текста.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9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Работа имеет 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9-10 грамматических 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в том числе грубых, нарушающих понимания текста.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Работа имеет многочисленные грамматические ошибки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(более 11),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нарушающих понимание текста.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6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920"/>
              </p:ext>
            </p:extLst>
          </p:nvPr>
        </p:nvGraphicFramePr>
        <p:xfrm>
          <a:off x="558988" y="1547184"/>
          <a:ext cx="11074023" cy="3753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Орфография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грамотное владение навыками орфографии. Работа не имеет ошибок с точки зрения правописания. Допустима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 орфографическая  неточность/ошибка***.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демонстрирует грамотное владение навыками орфографии. Допустимы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2-3 орфографические ошибки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, не нарушающие понимание текста.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владеет навыками орфографии, в работе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не более 4-5 ошибок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правописании.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68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845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8705"/>
              </p:ext>
            </p:extLst>
          </p:nvPr>
        </p:nvGraphicFramePr>
        <p:xfrm>
          <a:off x="558988" y="1547184"/>
          <a:ext cx="11074023" cy="41678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0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Баллы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Орфография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слабо владеет навыками орфографии, в работе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6-7 ошибок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 правописании.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9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очень неуверенно владеет навыками орфографии, в работе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8-9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в правописании.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Участник плохо владеет навыками орфографии, в работе имеется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10 и более ошибок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в правописании.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1067233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8261"/>
            <a:ext cx="10515600" cy="505315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Georgia" pitchFamily="18" charset="0"/>
              </a:rPr>
              <a:t>Примечание</a:t>
            </a:r>
          </a:p>
          <a:p>
            <a:pPr marL="0" indent="0">
              <a:buNone/>
            </a:pPr>
            <a:r>
              <a:rPr lang="ru-RU" sz="3300" dirty="0">
                <a:latin typeface="Georgia" pitchFamily="18" charset="0"/>
              </a:rPr>
              <a:t>**</a:t>
            </a:r>
            <a:r>
              <a:rPr lang="ru-RU" sz="3300" b="1" dirty="0">
                <a:latin typeface="Georgia" pitchFamily="18" charset="0"/>
              </a:rPr>
              <a:t>В случае несоответствия сочинения заданной теме, выставляется 0 баллов за всю работу.</a:t>
            </a:r>
          </a:p>
          <a:p>
            <a:pPr marL="0" indent="0">
              <a:buNone/>
            </a:pPr>
            <a:endParaRPr lang="ru-RU" sz="33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Georgia" pitchFamily="18" charset="0"/>
              </a:rPr>
              <a:t>***Отсутствие ударения оценивается в ½ ошибки. </a:t>
            </a:r>
          </a:p>
          <a:p>
            <a:pPr marL="0" indent="0">
              <a:buNone/>
            </a:pPr>
            <a:endParaRPr lang="ru-RU" sz="33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Georgia" pitchFamily="18" charset="0"/>
              </a:rPr>
              <a:t>Пунктуация итальянского языка в баллы не включена.</a:t>
            </a:r>
          </a:p>
          <a:p>
            <a:pPr marL="0" indent="0">
              <a:buNone/>
            </a:pPr>
            <a:endParaRPr lang="ru-RU" sz="33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300" dirty="0">
                <a:latin typeface="Georgia" pitchFamily="18" charset="0"/>
              </a:rPr>
              <a:t>1 балл может быть добавлен за:</a:t>
            </a:r>
          </a:p>
          <a:p>
            <a:pPr>
              <a:buFontTx/>
              <a:buChar char="-"/>
            </a:pPr>
            <a:r>
              <a:rPr lang="ru-RU" sz="3300" dirty="0">
                <a:latin typeface="Georgia" pitchFamily="18" charset="0"/>
              </a:rPr>
              <a:t>творческий подход к выполнению поставленной задачи. </a:t>
            </a:r>
          </a:p>
          <a:p>
            <a:pPr marL="0" indent="0">
              <a:buNone/>
            </a:pPr>
            <a:r>
              <a:rPr lang="ru-RU" sz="3300" b="1" dirty="0">
                <a:latin typeface="Georgia" pitchFamily="18" charset="0"/>
              </a:rPr>
              <a:t>Однако максимальное количество баллов за работу не может превышать 20 баллов.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54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164"/>
            <a:ext cx="10515600" cy="859415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098260"/>
            <a:ext cx="11533909" cy="548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1 балл может быть снят за: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а) небрежное оформление рукописи (наличие множества помарок);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б) недостаточный объем письменного сочинения: - 10%</a:t>
            </a:r>
          </a:p>
          <a:p>
            <a:r>
              <a:rPr lang="ru-RU" dirty="0">
                <a:latin typeface="Georgia" pitchFamily="18" charset="0"/>
              </a:rPr>
              <a:t>при объеме  для 8-9 классов 120 – 150 слов – менее 108 слов</a:t>
            </a:r>
          </a:p>
          <a:p>
            <a:r>
              <a:rPr lang="ru-RU" dirty="0">
                <a:latin typeface="Georgia" pitchFamily="18" charset="0"/>
              </a:rPr>
              <a:t>при объеме  для 10-11 классов </a:t>
            </a:r>
            <a:r>
              <a:rPr lang="ru-RU" dirty="0">
                <a:latin typeface="Georgia" pitchFamily="18" charset="0"/>
              </a:rPr>
              <a:t>150 – 180 </a:t>
            </a:r>
            <a:r>
              <a:rPr lang="ru-RU" dirty="0">
                <a:latin typeface="Georgia" pitchFamily="18" charset="0"/>
              </a:rPr>
              <a:t>слов –менее 135 слов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в) слишком большой объем письменного сочинения: + 10%  </a:t>
            </a:r>
          </a:p>
          <a:p>
            <a:r>
              <a:rPr lang="ru-RU" dirty="0">
                <a:latin typeface="Georgia" pitchFamily="18" charset="0"/>
              </a:rPr>
              <a:t>при объеме  для 8-9 классов 120 – 150 слов – более 165 слов</a:t>
            </a:r>
          </a:p>
          <a:p>
            <a:r>
              <a:rPr lang="ru-RU" dirty="0">
                <a:latin typeface="Georgia" pitchFamily="18" charset="0"/>
              </a:rPr>
              <a:t>при объеме  для 10-11 классов </a:t>
            </a:r>
            <a:r>
              <a:rPr lang="ru-RU" dirty="0">
                <a:latin typeface="Georgia" pitchFamily="18" charset="0"/>
              </a:rPr>
              <a:t>150 – 180 </a:t>
            </a:r>
            <a:r>
              <a:rPr lang="ru-RU" dirty="0">
                <a:latin typeface="Georgia" pitchFamily="18" charset="0"/>
              </a:rPr>
              <a:t>слов – более 198 слов</a:t>
            </a: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г) включение в текст заранее заученных фрагментов тем, которые выглядят как инородные вкрапления.</a:t>
            </a:r>
          </a:p>
        </p:txBody>
      </p:sp>
    </p:spTree>
    <p:extLst>
      <p:ext uri="{BB962C8B-B14F-4D97-AF65-F5344CB8AC3E}">
        <p14:creationId xmlns:p14="http://schemas.microsoft.com/office/powerpoint/2010/main" val="7738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Общие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итальянский язык как второй иностранный язык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ru-RU" sz="2600" dirty="0" err="1">
                <a:latin typeface="Georgia" panose="02040502050405020303" pitchFamily="18" charset="0"/>
              </a:rPr>
              <a:t>ВсОШ</a:t>
            </a:r>
            <a:r>
              <a:rPr lang="ru-RU" sz="2600" dirty="0">
                <a:latin typeface="Georgia" panose="02040502050405020303" pitchFamily="18" charset="0"/>
              </a:rPr>
              <a:t> по итальянскому языку проводится с 2015-2016 учебного года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В региональном этапе 2020 года количество участников достигло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600" dirty="0">
                <a:latin typeface="Georgia" panose="02040502050405020303" pitchFamily="18" charset="0"/>
              </a:rPr>
              <a:t>    264 человек; приняли участие 24 из 85 субъектов РФ 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С 2019 года </a:t>
            </a:r>
            <a:r>
              <a:rPr lang="ru-RU" sz="2600" b="1" dirty="0">
                <a:latin typeface="Georgia" panose="02040502050405020303" pitchFamily="18" charset="0"/>
              </a:rPr>
              <a:t>новая группировка классов =</a:t>
            </a:r>
            <a:r>
              <a:rPr lang="en-US" sz="2600" b="1" dirty="0">
                <a:latin typeface="Georgia" panose="02040502050405020303" pitchFamily="18" charset="0"/>
              </a:rPr>
              <a:t>&gt; </a:t>
            </a:r>
            <a:endParaRPr lang="ru-RU" sz="2600" b="1" dirty="0">
              <a:latin typeface="Georgia" panose="02040502050405020303" pitchFamily="18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ru-RU" sz="2600" b="1" dirty="0">
                <a:latin typeface="Georgia" panose="02040502050405020303" pitchFamily="18" charset="0"/>
              </a:rPr>
              <a:t>5-7 классы, 8-9 классы, 10-11 классы</a:t>
            </a:r>
            <a:endParaRPr lang="ru-RU" sz="2600" dirty="0">
              <a:latin typeface="Georgia" panose="02040502050405020303" pitchFamily="18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главная цель олимпиады – привлечение большего числа школьников к изучению итальянского языка и культуры</a:t>
            </a:r>
          </a:p>
          <a:p>
            <a:pPr marL="0" indent="0">
              <a:buNone/>
            </a:pPr>
            <a:endParaRPr lang="ru-RU" sz="2600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353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0164"/>
            <a:ext cx="10515600" cy="859415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Критерии оценивания ПТЗ (</a:t>
            </a:r>
            <a:r>
              <a:rPr lang="ru-RU" sz="4000" b="1" dirty="0" err="1">
                <a:latin typeface="Georgia" panose="02040502050405020303" pitchFamily="18" charset="0"/>
              </a:rPr>
              <a:t>мун</a:t>
            </a:r>
            <a:r>
              <a:rPr lang="ru-RU" sz="4000" b="1" dirty="0">
                <a:latin typeface="Georgia" panose="02040502050405020303" pitchFamily="18" charset="0"/>
              </a:rPr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098260"/>
            <a:ext cx="11533909" cy="5489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Georgia" pitchFamily="18" charset="0"/>
              </a:rPr>
              <a:t>В случае, если объем ПТЗ меньше 100 слов для 8-9 классов и 130 слов для 10-11 классов, работа не подлежит проверке.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В случае, если объем ПТЗ больше 165 слов для 8-9 классов и 198 для 10-11 классов, </a:t>
            </a:r>
            <a:r>
              <a:rPr lang="ru-RU" b="1" dirty="0">
                <a:latin typeface="Georgia" pitchFamily="18" charset="0"/>
              </a:rPr>
              <a:t>проверяется только это количество слов, остальное не проверяется.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dirty="0">
                <a:latin typeface="Georgia" pitchFamily="18" charset="0"/>
              </a:rPr>
              <a:t>Для облегчения работы Жюри следует напомнить участникам о необходимости подсчитать количество слов в своих Письменных творческих работах.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8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758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Структура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9214"/>
            <a:ext cx="10515600" cy="53664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Школьный этап</a:t>
            </a:r>
            <a:r>
              <a:rPr lang="ru-RU" dirty="0">
                <a:latin typeface="Georgia" panose="02040502050405020303" pitchFamily="18" charset="0"/>
              </a:rPr>
              <a:t> (5-7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., 8-9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., 10-11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.) 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тестовые задания</a:t>
            </a:r>
          </a:p>
          <a:p>
            <a:pPr marL="0" indent="0" algn="ctr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Муниципальный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этап</a:t>
            </a:r>
            <a:r>
              <a:rPr lang="ru-RU" dirty="0">
                <a:latin typeface="Georgia" panose="02040502050405020303" pitchFamily="18" charset="0"/>
              </a:rPr>
              <a:t> (8-9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., 10-11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.)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тестовые задания + письменное творческое задание</a:t>
            </a:r>
          </a:p>
          <a:p>
            <a:pPr marL="0" indent="0" algn="ctr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Региональный этап </a:t>
            </a:r>
            <a:r>
              <a:rPr lang="ru-RU" dirty="0">
                <a:latin typeface="Georgia" panose="02040502050405020303" pitchFamily="18" charset="0"/>
              </a:rPr>
              <a:t>(10-11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.)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тестовые задания + письменное творческое задание + устный тур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Заключительный этап </a:t>
            </a:r>
            <a:r>
              <a:rPr lang="ru-RU" dirty="0">
                <a:latin typeface="Georgia" panose="02040502050405020303" pitchFamily="18" charset="0"/>
              </a:rPr>
              <a:t>(10-11 </a:t>
            </a:r>
            <a:r>
              <a:rPr lang="ru-RU" dirty="0" err="1">
                <a:latin typeface="Georgia" panose="02040502050405020303" pitchFamily="18" charset="0"/>
              </a:rPr>
              <a:t>кл</a:t>
            </a:r>
            <a:r>
              <a:rPr lang="ru-RU" dirty="0">
                <a:latin typeface="Georgia" panose="02040502050405020303" pitchFamily="18" charset="0"/>
              </a:rPr>
              <a:t>.)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тестовые задания + письменное творческое задание + устный тур </a:t>
            </a:r>
          </a:p>
          <a:p>
            <a:pPr>
              <a:buFontTx/>
              <a:buChar char="-"/>
            </a:pPr>
            <a:endParaRPr lang="ru-RU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* 2019-2020 учебный год – не проводился заключительный этап</a:t>
            </a: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05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Тестовые задания:</a:t>
            </a:r>
          </a:p>
          <a:p>
            <a:pPr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Аудирование - 10 баллов (5-7 кл.), 15 баллов (8-11 кл.).</a:t>
            </a:r>
          </a:p>
          <a:p>
            <a:pPr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Лексико-грамматический тест – 20 баллов.</a:t>
            </a:r>
          </a:p>
          <a:p>
            <a:pPr>
              <a:buFontTx/>
              <a:buChar char="-"/>
            </a:pPr>
            <a:r>
              <a:rPr lang="ru-RU" sz="2600" dirty="0" err="1">
                <a:latin typeface="Georgia" panose="02040502050405020303" pitchFamily="18" charset="0"/>
              </a:rPr>
              <a:t>Лингвострановедение</a:t>
            </a:r>
            <a:r>
              <a:rPr lang="ru-RU" sz="2600" dirty="0">
                <a:latin typeface="Georgia" panose="02040502050405020303" pitchFamily="18" charset="0"/>
              </a:rPr>
              <a:t> – 10 баллов.</a:t>
            </a:r>
          </a:p>
          <a:p>
            <a:pPr>
              <a:buFontTx/>
              <a:buChar char="-"/>
            </a:pPr>
            <a:r>
              <a:rPr lang="ru-RU" sz="2600" dirty="0">
                <a:latin typeface="Georgia" panose="02040502050405020303" pitchFamily="18" charset="0"/>
              </a:rPr>
              <a:t>Чтение – 10 баллов.</a:t>
            </a:r>
          </a:p>
          <a:p>
            <a:pPr marL="0" indent="0">
              <a:buNone/>
            </a:pPr>
            <a:r>
              <a:rPr lang="ru-RU" sz="2600" dirty="0">
                <a:latin typeface="Georgia" panose="02040502050405020303" pitchFamily="18" charset="0"/>
              </a:rPr>
              <a:t>Всего – 55 баллов. По 1 баллу за правильный ответ.</a:t>
            </a:r>
          </a:p>
          <a:p>
            <a:pPr marL="0" indent="0" algn="just">
              <a:buNone/>
            </a:pPr>
            <a:r>
              <a:rPr lang="ru-RU" sz="2600" b="1" dirty="0">
                <a:latin typeface="Georgia" panose="02040502050405020303" pitchFamily="18" charset="0"/>
              </a:rPr>
              <a:t>В связи с новым Порядком проведения ВсОШ по всем предметам количество баллов за РЭ и ЗЭ должен быть равен 100. Поэтому количество вопросов по чтению будет увеличено на 5 – 2 </a:t>
            </a:r>
            <a:r>
              <a:rPr lang="it-IT" sz="2600" b="1" dirty="0">
                <a:latin typeface="Georgia" panose="02040502050405020303" pitchFamily="18" charset="0"/>
              </a:rPr>
              <a:t>vero/falso </a:t>
            </a:r>
            <a:r>
              <a:rPr lang="ru-RU" sz="2600" b="1" dirty="0">
                <a:latin typeface="Georgia" panose="02040502050405020303" pitchFamily="18" charset="0"/>
              </a:rPr>
              <a:t>и 3 на множественный выбор.</a:t>
            </a:r>
          </a:p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За чтение на РЭ и ЗЭ максимальный балл станет 15. </a:t>
            </a:r>
          </a:p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Письменное творческое задание </a:t>
            </a:r>
            <a:r>
              <a:rPr lang="ru-RU" sz="2600" dirty="0">
                <a:latin typeface="Georgia" panose="02040502050405020303" pitchFamily="18" charset="0"/>
              </a:rPr>
              <a:t>– 20 баллов.</a:t>
            </a:r>
          </a:p>
          <a:p>
            <a:pPr marL="0" indent="0">
              <a:buNone/>
            </a:pPr>
            <a:r>
              <a:rPr lang="ru-RU" sz="2600" b="1" dirty="0">
                <a:latin typeface="Georgia" panose="02040502050405020303" pitchFamily="18" charset="0"/>
              </a:rPr>
              <a:t>Устный тур </a:t>
            </a:r>
            <a:r>
              <a:rPr lang="ru-RU" sz="2600" dirty="0">
                <a:latin typeface="Georgia" panose="02040502050405020303" pitchFamily="18" charset="0"/>
              </a:rPr>
              <a:t>– 20 баллов.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6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Примеры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0783"/>
            <a:ext cx="10515600" cy="49108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Аудирование</a:t>
            </a: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(10 баллов для 5-7 кл и 15 баллов для 8-11 кл.)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1. </a:t>
            </a:r>
            <a:r>
              <a:rPr lang="ru-RU" dirty="0">
                <a:latin typeface="Georgia" panose="02040502050405020303" pitchFamily="18" charset="0"/>
              </a:rPr>
              <a:t>Прослушай текст и ответь на вопрос, правдивы ли данные утверждения или ложны (</a:t>
            </a:r>
            <a:r>
              <a:rPr lang="ru-RU" dirty="0" err="1">
                <a:latin typeface="Georgia" panose="02040502050405020303" pitchFamily="18" charset="0"/>
              </a:rPr>
              <a:t>vero</a:t>
            </a:r>
            <a:r>
              <a:rPr lang="ru-RU" dirty="0">
                <a:latin typeface="Georgia" panose="02040502050405020303" pitchFamily="18" charset="0"/>
              </a:rPr>
              <a:t> o </a:t>
            </a:r>
            <a:r>
              <a:rPr lang="ru-RU" dirty="0" err="1">
                <a:latin typeface="Georgia" panose="02040502050405020303" pitchFamily="18" charset="0"/>
              </a:rPr>
              <a:t>falso</a:t>
            </a:r>
            <a:r>
              <a:rPr lang="ru-RU" dirty="0">
                <a:latin typeface="Georgia" panose="02040502050405020303" pitchFamily="18" charset="0"/>
              </a:rPr>
              <a:t>). Укажи выбранный вариант под соответствующей цифрой в талоне ответов.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5 пунктов для 5-7 кл. и 7 пунктов для 8-11 кл.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2. </a:t>
            </a:r>
            <a:r>
              <a:rPr lang="ru-RU" dirty="0">
                <a:latin typeface="Georgia" panose="02040502050405020303" pitchFamily="18" charset="0"/>
              </a:rPr>
              <a:t>Прослушай текст ещё раз и ответь на поставленные вопросы, выбрав вариант ответа из трёх предложенных.  Укажи  выбранный вариант под  соответствующей цифрой в талоне ответов.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5 пунктов для 5-7 кл. и 8 пунктов для 8-11 кл.</a:t>
            </a:r>
          </a:p>
          <a:p>
            <a:pPr algn="just">
              <a:buFontTx/>
              <a:buChar char="-"/>
            </a:pPr>
            <a:r>
              <a:rPr lang="ru-RU" dirty="0">
                <a:latin typeface="Georgia" panose="02040502050405020303" pitchFamily="18" charset="0"/>
              </a:rPr>
              <a:t>Количество несправившихся с аудированием на РЭ 2020 года</a:t>
            </a:r>
          </a:p>
          <a:p>
            <a:pPr marL="0" indent="0" algn="just">
              <a:buNone/>
            </a:pPr>
            <a:r>
              <a:rPr lang="ru-RU" dirty="0">
                <a:latin typeface="Georgia" panose="02040502050405020303" pitchFamily="18" charset="0"/>
              </a:rPr>
              <a:t>   </a:t>
            </a:r>
            <a:r>
              <a:rPr lang="en-US" dirty="0">
                <a:latin typeface="Georgia" pitchFamily="18" charset="0"/>
              </a:rPr>
              <a:t>– </a:t>
            </a:r>
            <a:r>
              <a:rPr lang="ru-RU" dirty="0">
                <a:latin typeface="Georgia" pitchFamily="18" charset="0"/>
              </a:rPr>
              <a:t>3,08 %</a:t>
            </a:r>
          </a:p>
        </p:txBody>
      </p:sp>
    </p:spTree>
    <p:extLst>
      <p:ext uri="{BB962C8B-B14F-4D97-AF65-F5344CB8AC3E}">
        <p14:creationId xmlns:p14="http://schemas.microsoft.com/office/powerpoint/2010/main" val="223159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Примеры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1565"/>
            <a:ext cx="10515600" cy="4910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latin typeface="Georgia" panose="02040502050405020303" pitchFamily="18" charset="0"/>
              </a:rPr>
              <a:t>Лексико-грамматический тест (20 баллов)</a:t>
            </a:r>
          </a:p>
          <a:p>
            <a:pPr marL="0" indent="0" algn="just">
              <a:buNone/>
            </a:pPr>
            <a:r>
              <a:rPr lang="ru-RU" sz="2600" b="1" dirty="0">
                <a:latin typeface="Georgia" panose="02040502050405020303" pitchFamily="18" charset="0"/>
              </a:rPr>
              <a:t>Задание. </a:t>
            </a:r>
            <a:r>
              <a:rPr lang="ru-RU" sz="2600" dirty="0">
                <a:latin typeface="Georgia" panose="02040502050405020303" pitchFamily="18" charset="0"/>
              </a:rPr>
              <a:t>Заполните пропуски в тексте подходящими по смыслу формами, выбрав их из предложенных вариантов. Укажите буквы (A, B или C), соответствующие выбранным вариантам, в бланке ответов.</a:t>
            </a:r>
          </a:p>
          <a:p>
            <a:pPr marL="0" indent="0" algn="ctr">
              <a:buNone/>
            </a:pPr>
            <a:r>
              <a:rPr lang="ru-RU" sz="2600" dirty="0">
                <a:latin typeface="Georgia" panose="02040502050405020303" pitchFamily="18" charset="0"/>
              </a:rPr>
              <a:t>текст с </a:t>
            </a:r>
            <a:r>
              <a:rPr lang="en-US" sz="2600" dirty="0">
                <a:latin typeface="Georgia" pitchFamily="18" charset="0"/>
              </a:rPr>
              <a:t>20 </a:t>
            </a:r>
            <a:r>
              <a:rPr lang="ru-RU" sz="2600" dirty="0">
                <a:latin typeface="Georgia" pitchFamily="18" charset="0"/>
              </a:rPr>
              <a:t>пропусками + 3 варианта ответа</a:t>
            </a:r>
          </a:p>
          <a:p>
            <a:pPr>
              <a:buFontTx/>
              <a:buChar char="-"/>
            </a:pPr>
            <a:endParaRPr lang="ru-RU" sz="2600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600" dirty="0">
                <a:latin typeface="Georgia" pitchFamily="18" charset="0"/>
              </a:rPr>
              <a:t>Количество несправившихся с лексико-грамматичеким тестом на РЭ 2020 года </a:t>
            </a:r>
            <a:r>
              <a:rPr lang="en-US" sz="2600" dirty="0">
                <a:latin typeface="Georgia" pitchFamily="18" charset="0"/>
              </a:rPr>
              <a:t>– </a:t>
            </a:r>
            <a:r>
              <a:rPr lang="ru-RU" sz="2600" dirty="0">
                <a:latin typeface="Georgia" pitchFamily="18" charset="0"/>
              </a:rPr>
              <a:t>4,92 %</a:t>
            </a:r>
          </a:p>
        </p:txBody>
      </p:sp>
    </p:spTree>
    <p:extLst>
      <p:ext uri="{BB962C8B-B14F-4D97-AF65-F5344CB8AC3E}">
        <p14:creationId xmlns:p14="http://schemas.microsoft.com/office/powerpoint/2010/main" val="21689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Примеры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3"/>
            <a:ext cx="10515600" cy="51586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Лингвострановедение (10 баллов)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1. </a:t>
            </a:r>
            <a:r>
              <a:rPr lang="ru-RU" dirty="0">
                <a:latin typeface="Georgia" panose="02040502050405020303" pitchFamily="18" charset="0"/>
              </a:rPr>
              <a:t>Закончите предложения, выбрав правильный вариант ответа по географии и истории Италии. Укажите буквы (A, B или C), соответствующие выбранным вариантам ответов, в бланке ответов. </a:t>
            </a:r>
          </a:p>
          <a:p>
            <a:pPr marL="0" indent="0" algn="ctr">
              <a:buNone/>
            </a:pPr>
            <a:r>
              <a:rPr lang="ru-RU" dirty="0">
                <a:latin typeface="Georgia" panose="02040502050405020303" pitchFamily="18" charset="0"/>
              </a:rPr>
              <a:t>5 пунктов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2. </a:t>
            </a:r>
            <a:r>
              <a:rPr lang="ru-RU" dirty="0">
                <a:latin typeface="Georgia" panose="02040502050405020303" pitchFamily="18" charset="0"/>
              </a:rPr>
              <a:t>Закончите предложения, выбрав информацию по культуре Италии. Укажите буквы (A, B или C), соответствующие выбранным вариантам ответов, в бланке ответов. 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5 пунктов</a:t>
            </a:r>
          </a:p>
          <a:p>
            <a:pPr marL="0" indent="0" algn="ctr">
              <a:buNone/>
            </a:pPr>
            <a:endParaRPr lang="ru-RU" dirty="0">
              <a:latin typeface="Georgia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Georgia" pitchFamily="18" charset="0"/>
              </a:rPr>
              <a:t>Количество несправившихся с лингвострановедением на</a:t>
            </a:r>
          </a:p>
          <a:p>
            <a:pPr marL="0" indent="0" algn="just">
              <a:buNone/>
            </a:pPr>
            <a:r>
              <a:rPr lang="ru-RU" dirty="0">
                <a:latin typeface="Georgia" pitchFamily="18" charset="0"/>
              </a:rPr>
              <a:t>  РЭ 2020 года </a:t>
            </a:r>
            <a:r>
              <a:rPr lang="en-US" dirty="0">
                <a:latin typeface="Georgia" pitchFamily="18" charset="0"/>
              </a:rPr>
              <a:t>– </a:t>
            </a:r>
            <a:r>
              <a:rPr lang="ru-RU" dirty="0">
                <a:latin typeface="Georgia" pitchFamily="18" charset="0"/>
              </a:rPr>
              <a:t>3,41 %</a:t>
            </a:r>
          </a:p>
        </p:txBody>
      </p:sp>
    </p:spTree>
    <p:extLst>
      <p:ext uri="{BB962C8B-B14F-4D97-AF65-F5344CB8AC3E}">
        <p14:creationId xmlns:p14="http://schemas.microsoft.com/office/powerpoint/2010/main" val="194485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Примеры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3"/>
            <a:ext cx="10515600" cy="515865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Чтение (10 баллов)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1. </a:t>
            </a:r>
            <a:r>
              <a:rPr lang="ru-RU" dirty="0">
                <a:latin typeface="Georgia" panose="02040502050405020303" pitchFamily="18" charset="0"/>
              </a:rPr>
              <a:t>Прочитайте текст и закончите предложения, выбрав вариант ответа из трёх предложенных. Укажите в бланке ответов букву (A, B или C), соответствующую выбранному варианту.</a:t>
            </a:r>
          </a:p>
          <a:p>
            <a:pPr marL="0" indent="0" algn="ctr">
              <a:buNone/>
            </a:pPr>
            <a:r>
              <a:rPr lang="ru-RU" dirty="0" smtClean="0">
                <a:latin typeface="Georgia" panose="02040502050405020303" pitchFamily="18" charset="0"/>
              </a:rPr>
              <a:t>8 </a:t>
            </a:r>
            <a:r>
              <a:rPr lang="ru-RU" dirty="0">
                <a:latin typeface="Georgia" panose="02040502050405020303" pitchFamily="18" charset="0"/>
              </a:rPr>
              <a:t>пунктов</a:t>
            </a:r>
          </a:p>
          <a:p>
            <a:pPr marL="0" indent="0" algn="just">
              <a:buNone/>
            </a:pPr>
            <a:r>
              <a:rPr lang="ru-RU" b="1" dirty="0">
                <a:latin typeface="Georgia" panose="02040502050405020303" pitchFamily="18" charset="0"/>
              </a:rPr>
              <a:t>Задание 2. </a:t>
            </a:r>
            <a:r>
              <a:rPr lang="ru-RU" dirty="0">
                <a:latin typeface="Georgia" panose="02040502050405020303" pitchFamily="18" charset="0"/>
              </a:rPr>
              <a:t>Прочитайте текст и ответьте на вопрос, правдивы ли данные утверждения или ложны (</a:t>
            </a:r>
            <a:r>
              <a:rPr lang="ru-RU" dirty="0" err="1">
                <a:latin typeface="Georgia" panose="02040502050405020303" pitchFamily="18" charset="0"/>
              </a:rPr>
              <a:t>vero</a:t>
            </a:r>
            <a:r>
              <a:rPr lang="ru-RU" dirty="0">
                <a:latin typeface="Georgia" panose="02040502050405020303" pitchFamily="18" charset="0"/>
              </a:rPr>
              <a:t> o </a:t>
            </a:r>
            <a:r>
              <a:rPr lang="ru-RU" dirty="0" err="1">
                <a:latin typeface="Georgia" panose="02040502050405020303" pitchFamily="18" charset="0"/>
              </a:rPr>
              <a:t>falso</a:t>
            </a:r>
            <a:r>
              <a:rPr lang="ru-RU" dirty="0">
                <a:latin typeface="Georgia" panose="02040502050405020303" pitchFamily="18" charset="0"/>
              </a:rPr>
              <a:t>). Укажите в бланке ответов букву (A или B), соответствующую выбранному варианту.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Georgia" pitchFamily="18" charset="0"/>
              </a:rPr>
              <a:t>7 </a:t>
            </a:r>
            <a:r>
              <a:rPr lang="ru-RU" dirty="0">
                <a:latin typeface="Georgia" pitchFamily="18" charset="0"/>
              </a:rPr>
              <a:t>пунктов</a:t>
            </a:r>
          </a:p>
          <a:p>
            <a:pPr marL="0" indent="0" algn="ctr">
              <a:buNone/>
            </a:pPr>
            <a:endParaRPr lang="ru-RU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Georgia" pitchFamily="18" charset="0"/>
              </a:rPr>
              <a:t>Количество несправившихся с чтением на РЭ 2020 года </a:t>
            </a:r>
            <a:r>
              <a:rPr lang="en-US" dirty="0">
                <a:latin typeface="Georgia" pitchFamily="18" charset="0"/>
              </a:rPr>
              <a:t>– </a:t>
            </a:r>
            <a:r>
              <a:rPr lang="ru-RU" dirty="0">
                <a:latin typeface="Georgia" pitchFamily="18" charset="0"/>
              </a:rPr>
              <a:t>0,72 %</a:t>
            </a:r>
          </a:p>
        </p:txBody>
      </p:sp>
    </p:spTree>
    <p:extLst>
      <p:ext uri="{BB962C8B-B14F-4D97-AF65-F5344CB8AC3E}">
        <p14:creationId xmlns:p14="http://schemas.microsoft.com/office/powerpoint/2010/main" val="5155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Примеры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3"/>
            <a:ext cx="10515600" cy="51586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Письменное творческое задание (20 баллов)</a:t>
            </a:r>
          </a:p>
          <a:p>
            <a:pPr marL="0" indent="0" algn="ctr">
              <a:buNone/>
            </a:pPr>
            <a:r>
              <a:rPr lang="ru-RU" b="1" dirty="0">
                <a:latin typeface="Georgia" panose="02040502050405020303" pitchFamily="18" charset="0"/>
              </a:rPr>
              <a:t>120-150 слов для 8-9 кл. И 150-180 для 10-11 кл.</a:t>
            </a:r>
          </a:p>
          <a:p>
            <a:pPr marL="0" indent="0" algn="just">
              <a:buNone/>
            </a:pPr>
            <a:r>
              <a:rPr lang="it-IT" b="1" dirty="0">
                <a:latin typeface="Georgia" panose="02040502050405020303" pitchFamily="18" charset="0"/>
              </a:rPr>
              <a:t>Задание. </a:t>
            </a:r>
            <a:r>
              <a:rPr lang="it-IT" dirty="0">
                <a:latin typeface="Georgia" panose="02040502050405020303" pitchFamily="18" charset="0"/>
              </a:rPr>
              <a:t>Svolgi il tema:</a:t>
            </a:r>
          </a:p>
          <a:p>
            <a:pPr marL="0" indent="0" algn="just">
              <a:buNone/>
            </a:pPr>
            <a:r>
              <a:rPr lang="it-IT" dirty="0">
                <a:latin typeface="Georgia" panose="02040502050405020303" pitchFamily="18" charset="0"/>
              </a:rPr>
              <a:t>"Il mondo è un libro, e quelli che non viaggiano ne leggono solo una pagina”. (Agostino d’Ippona) Sei d’accordo con questa affermazione? Motiva la tua risposta e racconta di un viaggio che ti è particolarmente rimasto nel cuore.</a:t>
            </a:r>
          </a:p>
          <a:p>
            <a:pPr marL="0" indent="0" algn="just">
              <a:buNone/>
            </a:pPr>
            <a:r>
              <a:rPr lang="it-IT" dirty="0">
                <a:latin typeface="Georgia" panose="02040502050405020303" pitchFamily="18" charset="0"/>
              </a:rPr>
              <a:t>Il tuo testo deve essere logico e contenere 150–180 parole (compresi tutti gli articoli, le preposizioni e le particelle).</a:t>
            </a:r>
          </a:p>
          <a:p>
            <a:pPr marL="0" indent="0" algn="ctr">
              <a:buNone/>
            </a:pPr>
            <a:endParaRPr lang="ru-RU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Georgia" pitchFamily="18" charset="0"/>
              </a:rPr>
              <a:t>Количество несправившихся с письменным творческим заданием на РЭ 2020 года </a:t>
            </a:r>
            <a:r>
              <a:rPr lang="en-US" dirty="0">
                <a:latin typeface="Georgia" pitchFamily="18" charset="0"/>
              </a:rPr>
              <a:t>– </a:t>
            </a:r>
            <a:r>
              <a:rPr lang="ru-RU" b="1" dirty="0">
                <a:latin typeface="Georgia" pitchFamily="18" charset="0"/>
              </a:rPr>
              <a:t>20,08 %</a:t>
            </a:r>
          </a:p>
        </p:txBody>
      </p:sp>
    </p:spTree>
    <p:extLst>
      <p:ext uri="{BB962C8B-B14F-4D97-AF65-F5344CB8AC3E}">
        <p14:creationId xmlns:p14="http://schemas.microsoft.com/office/powerpoint/2010/main" val="504328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1723</Words>
  <Application>Microsoft Office PowerPoint</Application>
  <PresentationFormat>Произвольный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Всероссийская олимпиада школьников по итальянскому языку  2020-2021</vt:lpstr>
      <vt:lpstr>Общие сведения</vt:lpstr>
      <vt:lpstr>Структура олимпиады</vt:lpstr>
      <vt:lpstr>Задания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Критерии оценивания ПТЗ (мун.)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Образцы олимпиадных заданий и критерии оценки тестовых и письменных олимпиадных заданий</dc:title>
  <dc:creator>Анастасия</dc:creator>
  <cp:lastModifiedBy>Настя</cp:lastModifiedBy>
  <cp:revision>33</cp:revision>
  <dcterms:created xsi:type="dcterms:W3CDTF">2020-08-25T11:04:49Z</dcterms:created>
  <dcterms:modified xsi:type="dcterms:W3CDTF">2020-09-07T17:29:13Z</dcterms:modified>
</cp:coreProperties>
</file>