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BFE6F7-1E22-41AD-BA5C-4D9ADBA3E277}"/>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4C883733-F2BB-4228-AA67-415F732759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D229AB1E-25AE-422C-B095-D53A4B892948}"/>
              </a:ext>
            </a:extLst>
          </p:cNvPr>
          <p:cNvSpPr>
            <a:spLocks noGrp="1"/>
          </p:cNvSpPr>
          <p:nvPr>
            <p:ph type="dt" sz="half" idx="10"/>
          </p:nvPr>
        </p:nvSpPr>
        <p:spPr/>
        <p:txBody>
          <a:bodyPr/>
          <a:lstStyle/>
          <a:p>
            <a:fld id="{E5DD985A-A8E6-4E58-8ECB-D2868E6ABB42}" type="datetimeFigureOut">
              <a:rPr lang="ru-RU" smtClean="0"/>
              <a:t>07.09.2020</a:t>
            </a:fld>
            <a:endParaRPr lang="ru-RU"/>
          </a:p>
        </p:txBody>
      </p:sp>
      <p:sp>
        <p:nvSpPr>
          <p:cNvPr id="5" name="Нижний колонтитул 4">
            <a:extLst>
              <a:ext uri="{FF2B5EF4-FFF2-40B4-BE49-F238E27FC236}">
                <a16:creationId xmlns:a16="http://schemas.microsoft.com/office/drawing/2014/main" id="{5BF5C2AB-BD77-4C3D-A61A-A51FF9258C9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C16E93A-0DC4-4948-B88A-3A428122A3D7}"/>
              </a:ext>
            </a:extLst>
          </p:cNvPr>
          <p:cNvSpPr>
            <a:spLocks noGrp="1"/>
          </p:cNvSpPr>
          <p:nvPr>
            <p:ph type="sldNum" sz="quarter" idx="12"/>
          </p:nvPr>
        </p:nvSpPr>
        <p:spPr/>
        <p:txBody>
          <a:bodyPr/>
          <a:lstStyle/>
          <a:p>
            <a:fld id="{F97AE1E0-0615-41B9-B24C-B3C1B4EFD9CC}" type="slidenum">
              <a:rPr lang="ru-RU" smtClean="0"/>
              <a:t>‹#›</a:t>
            </a:fld>
            <a:endParaRPr lang="ru-RU"/>
          </a:p>
        </p:txBody>
      </p:sp>
    </p:spTree>
    <p:extLst>
      <p:ext uri="{BB962C8B-B14F-4D97-AF65-F5344CB8AC3E}">
        <p14:creationId xmlns:p14="http://schemas.microsoft.com/office/powerpoint/2010/main" val="3956688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C97880E-0E86-4119-AAE2-A9F78FAF6EB6}"/>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79A80C29-F53C-4952-A9CA-D306E6DAAE8F}"/>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A51A0B6-F3C2-4BFB-96B8-D36890C4B327}"/>
              </a:ext>
            </a:extLst>
          </p:cNvPr>
          <p:cNvSpPr>
            <a:spLocks noGrp="1"/>
          </p:cNvSpPr>
          <p:nvPr>
            <p:ph type="dt" sz="half" idx="10"/>
          </p:nvPr>
        </p:nvSpPr>
        <p:spPr/>
        <p:txBody>
          <a:bodyPr/>
          <a:lstStyle/>
          <a:p>
            <a:fld id="{E5DD985A-A8E6-4E58-8ECB-D2868E6ABB42}" type="datetimeFigureOut">
              <a:rPr lang="ru-RU" smtClean="0"/>
              <a:t>07.09.2020</a:t>
            </a:fld>
            <a:endParaRPr lang="ru-RU"/>
          </a:p>
        </p:txBody>
      </p:sp>
      <p:sp>
        <p:nvSpPr>
          <p:cNvPr id="5" name="Нижний колонтитул 4">
            <a:extLst>
              <a:ext uri="{FF2B5EF4-FFF2-40B4-BE49-F238E27FC236}">
                <a16:creationId xmlns:a16="http://schemas.microsoft.com/office/drawing/2014/main" id="{A2C39663-4095-41B4-9213-9AB3830A8CC0}"/>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D6A23D71-DC95-4DB0-8F88-C4E639435497}"/>
              </a:ext>
            </a:extLst>
          </p:cNvPr>
          <p:cNvSpPr>
            <a:spLocks noGrp="1"/>
          </p:cNvSpPr>
          <p:nvPr>
            <p:ph type="sldNum" sz="quarter" idx="12"/>
          </p:nvPr>
        </p:nvSpPr>
        <p:spPr/>
        <p:txBody>
          <a:bodyPr/>
          <a:lstStyle/>
          <a:p>
            <a:fld id="{F97AE1E0-0615-41B9-B24C-B3C1B4EFD9CC}" type="slidenum">
              <a:rPr lang="ru-RU" smtClean="0"/>
              <a:t>‹#›</a:t>
            </a:fld>
            <a:endParaRPr lang="ru-RU"/>
          </a:p>
        </p:txBody>
      </p:sp>
    </p:spTree>
    <p:extLst>
      <p:ext uri="{BB962C8B-B14F-4D97-AF65-F5344CB8AC3E}">
        <p14:creationId xmlns:p14="http://schemas.microsoft.com/office/powerpoint/2010/main" val="2673396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C564FDB7-B4C8-423F-AB1C-BD66E3E21694}"/>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09C1E229-DB6A-4DD0-95F8-29C8D2AF97E1}"/>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E9145BC9-7363-484E-ABDC-AB7286C03D16}"/>
              </a:ext>
            </a:extLst>
          </p:cNvPr>
          <p:cNvSpPr>
            <a:spLocks noGrp="1"/>
          </p:cNvSpPr>
          <p:nvPr>
            <p:ph type="dt" sz="half" idx="10"/>
          </p:nvPr>
        </p:nvSpPr>
        <p:spPr/>
        <p:txBody>
          <a:bodyPr/>
          <a:lstStyle/>
          <a:p>
            <a:fld id="{E5DD985A-A8E6-4E58-8ECB-D2868E6ABB42}" type="datetimeFigureOut">
              <a:rPr lang="ru-RU" smtClean="0"/>
              <a:t>07.09.2020</a:t>
            </a:fld>
            <a:endParaRPr lang="ru-RU"/>
          </a:p>
        </p:txBody>
      </p:sp>
      <p:sp>
        <p:nvSpPr>
          <p:cNvPr id="5" name="Нижний колонтитул 4">
            <a:extLst>
              <a:ext uri="{FF2B5EF4-FFF2-40B4-BE49-F238E27FC236}">
                <a16:creationId xmlns:a16="http://schemas.microsoft.com/office/drawing/2014/main" id="{4ED15349-483D-4DF3-B584-8E5F5CA4A71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3ED4AF1-FADA-4E58-9FC0-47612F73E414}"/>
              </a:ext>
            </a:extLst>
          </p:cNvPr>
          <p:cNvSpPr>
            <a:spLocks noGrp="1"/>
          </p:cNvSpPr>
          <p:nvPr>
            <p:ph type="sldNum" sz="quarter" idx="12"/>
          </p:nvPr>
        </p:nvSpPr>
        <p:spPr/>
        <p:txBody>
          <a:bodyPr/>
          <a:lstStyle/>
          <a:p>
            <a:fld id="{F97AE1E0-0615-41B9-B24C-B3C1B4EFD9CC}" type="slidenum">
              <a:rPr lang="ru-RU" smtClean="0"/>
              <a:t>‹#›</a:t>
            </a:fld>
            <a:endParaRPr lang="ru-RU"/>
          </a:p>
        </p:txBody>
      </p:sp>
    </p:spTree>
    <p:extLst>
      <p:ext uri="{BB962C8B-B14F-4D97-AF65-F5344CB8AC3E}">
        <p14:creationId xmlns:p14="http://schemas.microsoft.com/office/powerpoint/2010/main" val="2899539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38D9D48-5C96-4891-8D6E-2D57757BF1BC}"/>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1520B8B3-6DCA-4B57-8CB2-D4D3EEA64E72}"/>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160B267-80D1-4638-B737-E6BFB997BEB6}"/>
              </a:ext>
            </a:extLst>
          </p:cNvPr>
          <p:cNvSpPr>
            <a:spLocks noGrp="1"/>
          </p:cNvSpPr>
          <p:nvPr>
            <p:ph type="dt" sz="half" idx="10"/>
          </p:nvPr>
        </p:nvSpPr>
        <p:spPr/>
        <p:txBody>
          <a:bodyPr/>
          <a:lstStyle/>
          <a:p>
            <a:fld id="{E5DD985A-A8E6-4E58-8ECB-D2868E6ABB42}" type="datetimeFigureOut">
              <a:rPr lang="ru-RU" smtClean="0"/>
              <a:t>07.09.2020</a:t>
            </a:fld>
            <a:endParaRPr lang="ru-RU"/>
          </a:p>
        </p:txBody>
      </p:sp>
      <p:sp>
        <p:nvSpPr>
          <p:cNvPr id="5" name="Нижний колонтитул 4">
            <a:extLst>
              <a:ext uri="{FF2B5EF4-FFF2-40B4-BE49-F238E27FC236}">
                <a16:creationId xmlns:a16="http://schemas.microsoft.com/office/drawing/2014/main" id="{43D928D3-E6DE-448A-9E89-37B67C2A438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4244298-DD8C-43D8-84AC-59547167305F}"/>
              </a:ext>
            </a:extLst>
          </p:cNvPr>
          <p:cNvSpPr>
            <a:spLocks noGrp="1"/>
          </p:cNvSpPr>
          <p:nvPr>
            <p:ph type="sldNum" sz="quarter" idx="12"/>
          </p:nvPr>
        </p:nvSpPr>
        <p:spPr/>
        <p:txBody>
          <a:bodyPr/>
          <a:lstStyle/>
          <a:p>
            <a:fld id="{F97AE1E0-0615-41B9-B24C-B3C1B4EFD9CC}" type="slidenum">
              <a:rPr lang="ru-RU" smtClean="0"/>
              <a:t>‹#›</a:t>
            </a:fld>
            <a:endParaRPr lang="ru-RU"/>
          </a:p>
        </p:txBody>
      </p:sp>
    </p:spTree>
    <p:extLst>
      <p:ext uri="{BB962C8B-B14F-4D97-AF65-F5344CB8AC3E}">
        <p14:creationId xmlns:p14="http://schemas.microsoft.com/office/powerpoint/2010/main" val="3830334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FF0C1C-436C-4909-B98C-78A81AEC0EDD}"/>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240F7E0B-3895-4000-B625-9B3688785B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4C49A324-794C-432A-992F-8B31DAFAF078}"/>
              </a:ext>
            </a:extLst>
          </p:cNvPr>
          <p:cNvSpPr>
            <a:spLocks noGrp="1"/>
          </p:cNvSpPr>
          <p:nvPr>
            <p:ph type="dt" sz="half" idx="10"/>
          </p:nvPr>
        </p:nvSpPr>
        <p:spPr/>
        <p:txBody>
          <a:bodyPr/>
          <a:lstStyle/>
          <a:p>
            <a:fld id="{E5DD985A-A8E6-4E58-8ECB-D2868E6ABB42}" type="datetimeFigureOut">
              <a:rPr lang="ru-RU" smtClean="0"/>
              <a:t>07.09.2020</a:t>
            </a:fld>
            <a:endParaRPr lang="ru-RU"/>
          </a:p>
        </p:txBody>
      </p:sp>
      <p:sp>
        <p:nvSpPr>
          <p:cNvPr id="5" name="Нижний колонтитул 4">
            <a:extLst>
              <a:ext uri="{FF2B5EF4-FFF2-40B4-BE49-F238E27FC236}">
                <a16:creationId xmlns:a16="http://schemas.microsoft.com/office/drawing/2014/main" id="{BEDEC582-1886-4BF4-99AB-4E785F7B570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DE393280-E31A-4406-B61D-90EF13400377}"/>
              </a:ext>
            </a:extLst>
          </p:cNvPr>
          <p:cNvSpPr>
            <a:spLocks noGrp="1"/>
          </p:cNvSpPr>
          <p:nvPr>
            <p:ph type="sldNum" sz="quarter" idx="12"/>
          </p:nvPr>
        </p:nvSpPr>
        <p:spPr/>
        <p:txBody>
          <a:bodyPr/>
          <a:lstStyle/>
          <a:p>
            <a:fld id="{F97AE1E0-0615-41B9-B24C-B3C1B4EFD9CC}" type="slidenum">
              <a:rPr lang="ru-RU" smtClean="0"/>
              <a:t>‹#›</a:t>
            </a:fld>
            <a:endParaRPr lang="ru-RU"/>
          </a:p>
        </p:txBody>
      </p:sp>
    </p:spTree>
    <p:extLst>
      <p:ext uri="{BB962C8B-B14F-4D97-AF65-F5344CB8AC3E}">
        <p14:creationId xmlns:p14="http://schemas.microsoft.com/office/powerpoint/2010/main" val="2310601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3E39156-32E1-429D-B4A7-223EBF21BD65}"/>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A2AC507D-EE47-4917-BB38-4E3B7B4CC503}"/>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8A15472C-BB01-44E1-9337-D33EDCBB13AB}"/>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21940E35-A6F5-4B52-911A-21226B11DEDB}"/>
              </a:ext>
            </a:extLst>
          </p:cNvPr>
          <p:cNvSpPr>
            <a:spLocks noGrp="1"/>
          </p:cNvSpPr>
          <p:nvPr>
            <p:ph type="dt" sz="half" idx="10"/>
          </p:nvPr>
        </p:nvSpPr>
        <p:spPr/>
        <p:txBody>
          <a:bodyPr/>
          <a:lstStyle/>
          <a:p>
            <a:fld id="{E5DD985A-A8E6-4E58-8ECB-D2868E6ABB42}" type="datetimeFigureOut">
              <a:rPr lang="ru-RU" smtClean="0"/>
              <a:t>07.09.2020</a:t>
            </a:fld>
            <a:endParaRPr lang="ru-RU"/>
          </a:p>
        </p:txBody>
      </p:sp>
      <p:sp>
        <p:nvSpPr>
          <p:cNvPr id="6" name="Нижний колонтитул 5">
            <a:extLst>
              <a:ext uri="{FF2B5EF4-FFF2-40B4-BE49-F238E27FC236}">
                <a16:creationId xmlns:a16="http://schemas.microsoft.com/office/drawing/2014/main" id="{1C8643EB-5A79-4911-B944-2AA82C699E8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C538AC53-DBB8-4536-ABC3-055A790DFC1D}"/>
              </a:ext>
            </a:extLst>
          </p:cNvPr>
          <p:cNvSpPr>
            <a:spLocks noGrp="1"/>
          </p:cNvSpPr>
          <p:nvPr>
            <p:ph type="sldNum" sz="quarter" idx="12"/>
          </p:nvPr>
        </p:nvSpPr>
        <p:spPr/>
        <p:txBody>
          <a:bodyPr/>
          <a:lstStyle/>
          <a:p>
            <a:fld id="{F97AE1E0-0615-41B9-B24C-B3C1B4EFD9CC}" type="slidenum">
              <a:rPr lang="ru-RU" smtClean="0"/>
              <a:t>‹#›</a:t>
            </a:fld>
            <a:endParaRPr lang="ru-RU"/>
          </a:p>
        </p:txBody>
      </p:sp>
    </p:spTree>
    <p:extLst>
      <p:ext uri="{BB962C8B-B14F-4D97-AF65-F5344CB8AC3E}">
        <p14:creationId xmlns:p14="http://schemas.microsoft.com/office/powerpoint/2010/main" val="1823026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C706669-AFE1-4CA5-8ED8-EC663AAD12C4}"/>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4B37BEE0-CE8C-451E-9798-13ECA547D1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70A7D2FC-BBF8-4A52-BE24-F2BD72AD82F6}"/>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2399C1BE-C51C-454F-8D70-5EED042ECC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050C5F59-8222-4E8F-AF40-5795B87D13F3}"/>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81E843D3-1331-4E86-B2FB-6FC98DB9AE33}"/>
              </a:ext>
            </a:extLst>
          </p:cNvPr>
          <p:cNvSpPr>
            <a:spLocks noGrp="1"/>
          </p:cNvSpPr>
          <p:nvPr>
            <p:ph type="dt" sz="half" idx="10"/>
          </p:nvPr>
        </p:nvSpPr>
        <p:spPr/>
        <p:txBody>
          <a:bodyPr/>
          <a:lstStyle/>
          <a:p>
            <a:fld id="{E5DD985A-A8E6-4E58-8ECB-D2868E6ABB42}" type="datetimeFigureOut">
              <a:rPr lang="ru-RU" smtClean="0"/>
              <a:t>07.09.2020</a:t>
            </a:fld>
            <a:endParaRPr lang="ru-RU"/>
          </a:p>
        </p:txBody>
      </p:sp>
      <p:sp>
        <p:nvSpPr>
          <p:cNvPr id="8" name="Нижний колонтитул 7">
            <a:extLst>
              <a:ext uri="{FF2B5EF4-FFF2-40B4-BE49-F238E27FC236}">
                <a16:creationId xmlns:a16="http://schemas.microsoft.com/office/drawing/2014/main" id="{8D588A0F-D8AB-4242-871A-A7E1A68C7979}"/>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4E80052A-B3B7-43E8-B644-202BF70EB4D7}"/>
              </a:ext>
            </a:extLst>
          </p:cNvPr>
          <p:cNvSpPr>
            <a:spLocks noGrp="1"/>
          </p:cNvSpPr>
          <p:nvPr>
            <p:ph type="sldNum" sz="quarter" idx="12"/>
          </p:nvPr>
        </p:nvSpPr>
        <p:spPr/>
        <p:txBody>
          <a:bodyPr/>
          <a:lstStyle/>
          <a:p>
            <a:fld id="{F97AE1E0-0615-41B9-B24C-B3C1B4EFD9CC}" type="slidenum">
              <a:rPr lang="ru-RU" smtClean="0"/>
              <a:t>‹#›</a:t>
            </a:fld>
            <a:endParaRPr lang="ru-RU"/>
          </a:p>
        </p:txBody>
      </p:sp>
    </p:spTree>
    <p:extLst>
      <p:ext uri="{BB962C8B-B14F-4D97-AF65-F5344CB8AC3E}">
        <p14:creationId xmlns:p14="http://schemas.microsoft.com/office/powerpoint/2010/main" val="2025113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F0C3871-234A-4ED1-8FE1-2400BB21E837}"/>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681303D6-C004-49DA-8DB5-91386303EC0A}"/>
              </a:ext>
            </a:extLst>
          </p:cNvPr>
          <p:cNvSpPr>
            <a:spLocks noGrp="1"/>
          </p:cNvSpPr>
          <p:nvPr>
            <p:ph type="dt" sz="half" idx="10"/>
          </p:nvPr>
        </p:nvSpPr>
        <p:spPr/>
        <p:txBody>
          <a:bodyPr/>
          <a:lstStyle/>
          <a:p>
            <a:fld id="{E5DD985A-A8E6-4E58-8ECB-D2868E6ABB42}" type="datetimeFigureOut">
              <a:rPr lang="ru-RU" smtClean="0"/>
              <a:t>07.09.2020</a:t>
            </a:fld>
            <a:endParaRPr lang="ru-RU"/>
          </a:p>
        </p:txBody>
      </p:sp>
      <p:sp>
        <p:nvSpPr>
          <p:cNvPr id="4" name="Нижний колонтитул 3">
            <a:extLst>
              <a:ext uri="{FF2B5EF4-FFF2-40B4-BE49-F238E27FC236}">
                <a16:creationId xmlns:a16="http://schemas.microsoft.com/office/drawing/2014/main" id="{5287D774-A499-4A1C-8C1B-334C59BFDE1D}"/>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FF814ED0-32D1-41DA-BCB4-6FDCB0357328}"/>
              </a:ext>
            </a:extLst>
          </p:cNvPr>
          <p:cNvSpPr>
            <a:spLocks noGrp="1"/>
          </p:cNvSpPr>
          <p:nvPr>
            <p:ph type="sldNum" sz="quarter" idx="12"/>
          </p:nvPr>
        </p:nvSpPr>
        <p:spPr/>
        <p:txBody>
          <a:bodyPr/>
          <a:lstStyle/>
          <a:p>
            <a:fld id="{F97AE1E0-0615-41B9-B24C-B3C1B4EFD9CC}" type="slidenum">
              <a:rPr lang="ru-RU" smtClean="0"/>
              <a:t>‹#›</a:t>
            </a:fld>
            <a:endParaRPr lang="ru-RU"/>
          </a:p>
        </p:txBody>
      </p:sp>
    </p:spTree>
    <p:extLst>
      <p:ext uri="{BB962C8B-B14F-4D97-AF65-F5344CB8AC3E}">
        <p14:creationId xmlns:p14="http://schemas.microsoft.com/office/powerpoint/2010/main" val="24074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BD9263F6-8ACC-4601-A7FF-996A1834D1B6}"/>
              </a:ext>
            </a:extLst>
          </p:cNvPr>
          <p:cNvSpPr>
            <a:spLocks noGrp="1"/>
          </p:cNvSpPr>
          <p:nvPr>
            <p:ph type="dt" sz="half" idx="10"/>
          </p:nvPr>
        </p:nvSpPr>
        <p:spPr/>
        <p:txBody>
          <a:bodyPr/>
          <a:lstStyle/>
          <a:p>
            <a:fld id="{E5DD985A-A8E6-4E58-8ECB-D2868E6ABB42}" type="datetimeFigureOut">
              <a:rPr lang="ru-RU" smtClean="0"/>
              <a:t>07.09.2020</a:t>
            </a:fld>
            <a:endParaRPr lang="ru-RU"/>
          </a:p>
        </p:txBody>
      </p:sp>
      <p:sp>
        <p:nvSpPr>
          <p:cNvPr id="3" name="Нижний колонтитул 2">
            <a:extLst>
              <a:ext uri="{FF2B5EF4-FFF2-40B4-BE49-F238E27FC236}">
                <a16:creationId xmlns:a16="http://schemas.microsoft.com/office/drawing/2014/main" id="{A409D836-6EE0-4636-9B66-FEDE6C15D5D9}"/>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36DB7F43-2791-4549-8E83-BF7E379B382B}"/>
              </a:ext>
            </a:extLst>
          </p:cNvPr>
          <p:cNvSpPr>
            <a:spLocks noGrp="1"/>
          </p:cNvSpPr>
          <p:nvPr>
            <p:ph type="sldNum" sz="quarter" idx="12"/>
          </p:nvPr>
        </p:nvSpPr>
        <p:spPr/>
        <p:txBody>
          <a:bodyPr/>
          <a:lstStyle/>
          <a:p>
            <a:fld id="{F97AE1E0-0615-41B9-B24C-B3C1B4EFD9CC}" type="slidenum">
              <a:rPr lang="ru-RU" smtClean="0"/>
              <a:t>‹#›</a:t>
            </a:fld>
            <a:endParaRPr lang="ru-RU"/>
          </a:p>
        </p:txBody>
      </p:sp>
    </p:spTree>
    <p:extLst>
      <p:ext uri="{BB962C8B-B14F-4D97-AF65-F5344CB8AC3E}">
        <p14:creationId xmlns:p14="http://schemas.microsoft.com/office/powerpoint/2010/main" val="2765488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251A43A-5C81-40D8-A4E1-E84C25D8A39F}"/>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8B66FB11-AB3D-4B84-BE6B-41D0A493A0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0BA30DD1-4F74-4C88-B7F9-123CB36D16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24EF4421-9CD0-4972-9ACE-90E7C6CD7C87}"/>
              </a:ext>
            </a:extLst>
          </p:cNvPr>
          <p:cNvSpPr>
            <a:spLocks noGrp="1"/>
          </p:cNvSpPr>
          <p:nvPr>
            <p:ph type="dt" sz="half" idx="10"/>
          </p:nvPr>
        </p:nvSpPr>
        <p:spPr/>
        <p:txBody>
          <a:bodyPr/>
          <a:lstStyle/>
          <a:p>
            <a:fld id="{E5DD985A-A8E6-4E58-8ECB-D2868E6ABB42}" type="datetimeFigureOut">
              <a:rPr lang="ru-RU" smtClean="0"/>
              <a:t>07.09.2020</a:t>
            </a:fld>
            <a:endParaRPr lang="ru-RU"/>
          </a:p>
        </p:txBody>
      </p:sp>
      <p:sp>
        <p:nvSpPr>
          <p:cNvPr id="6" name="Нижний колонтитул 5">
            <a:extLst>
              <a:ext uri="{FF2B5EF4-FFF2-40B4-BE49-F238E27FC236}">
                <a16:creationId xmlns:a16="http://schemas.microsoft.com/office/drawing/2014/main" id="{425E70FA-B3B2-4D63-9A5E-35FE7796C810}"/>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901D6D93-3BDC-4E04-95EA-F1F07E46B68D}"/>
              </a:ext>
            </a:extLst>
          </p:cNvPr>
          <p:cNvSpPr>
            <a:spLocks noGrp="1"/>
          </p:cNvSpPr>
          <p:nvPr>
            <p:ph type="sldNum" sz="quarter" idx="12"/>
          </p:nvPr>
        </p:nvSpPr>
        <p:spPr/>
        <p:txBody>
          <a:bodyPr/>
          <a:lstStyle/>
          <a:p>
            <a:fld id="{F97AE1E0-0615-41B9-B24C-B3C1B4EFD9CC}" type="slidenum">
              <a:rPr lang="ru-RU" smtClean="0"/>
              <a:t>‹#›</a:t>
            </a:fld>
            <a:endParaRPr lang="ru-RU"/>
          </a:p>
        </p:txBody>
      </p:sp>
    </p:spTree>
    <p:extLst>
      <p:ext uri="{BB962C8B-B14F-4D97-AF65-F5344CB8AC3E}">
        <p14:creationId xmlns:p14="http://schemas.microsoft.com/office/powerpoint/2010/main" val="3403892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49B4BBB-5D70-44A3-B348-7F65EE4DF2A7}"/>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51DC772C-395F-4930-8ADB-45110C740A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E1E60478-9FE2-4D82-BF4B-874D365B7F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EA33C260-77A1-4416-B09F-72E159487F90}"/>
              </a:ext>
            </a:extLst>
          </p:cNvPr>
          <p:cNvSpPr>
            <a:spLocks noGrp="1"/>
          </p:cNvSpPr>
          <p:nvPr>
            <p:ph type="dt" sz="half" idx="10"/>
          </p:nvPr>
        </p:nvSpPr>
        <p:spPr/>
        <p:txBody>
          <a:bodyPr/>
          <a:lstStyle/>
          <a:p>
            <a:fld id="{E5DD985A-A8E6-4E58-8ECB-D2868E6ABB42}" type="datetimeFigureOut">
              <a:rPr lang="ru-RU" smtClean="0"/>
              <a:t>07.09.2020</a:t>
            </a:fld>
            <a:endParaRPr lang="ru-RU"/>
          </a:p>
        </p:txBody>
      </p:sp>
      <p:sp>
        <p:nvSpPr>
          <p:cNvPr id="6" name="Нижний колонтитул 5">
            <a:extLst>
              <a:ext uri="{FF2B5EF4-FFF2-40B4-BE49-F238E27FC236}">
                <a16:creationId xmlns:a16="http://schemas.microsoft.com/office/drawing/2014/main" id="{05EAEB71-5998-4A8A-9D26-2595C452766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1C7D3645-1B14-400D-90D5-3F7598CEFFE9}"/>
              </a:ext>
            </a:extLst>
          </p:cNvPr>
          <p:cNvSpPr>
            <a:spLocks noGrp="1"/>
          </p:cNvSpPr>
          <p:nvPr>
            <p:ph type="sldNum" sz="quarter" idx="12"/>
          </p:nvPr>
        </p:nvSpPr>
        <p:spPr/>
        <p:txBody>
          <a:bodyPr/>
          <a:lstStyle/>
          <a:p>
            <a:fld id="{F97AE1E0-0615-41B9-B24C-B3C1B4EFD9CC}" type="slidenum">
              <a:rPr lang="ru-RU" smtClean="0"/>
              <a:t>‹#›</a:t>
            </a:fld>
            <a:endParaRPr lang="ru-RU"/>
          </a:p>
        </p:txBody>
      </p:sp>
    </p:spTree>
    <p:extLst>
      <p:ext uri="{BB962C8B-B14F-4D97-AF65-F5344CB8AC3E}">
        <p14:creationId xmlns:p14="http://schemas.microsoft.com/office/powerpoint/2010/main" val="2520682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3CDC0B0-A066-40B6-8704-7935482307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66098CA6-0617-4589-9728-BB6D0C8995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9146E24E-1362-4B7B-B122-9AA38EBA61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DD985A-A8E6-4E58-8ECB-D2868E6ABB42}" type="datetimeFigureOut">
              <a:rPr lang="ru-RU" smtClean="0"/>
              <a:t>07.09.2020</a:t>
            </a:fld>
            <a:endParaRPr lang="ru-RU"/>
          </a:p>
        </p:txBody>
      </p:sp>
      <p:sp>
        <p:nvSpPr>
          <p:cNvPr id="5" name="Нижний колонтитул 4">
            <a:extLst>
              <a:ext uri="{FF2B5EF4-FFF2-40B4-BE49-F238E27FC236}">
                <a16:creationId xmlns:a16="http://schemas.microsoft.com/office/drawing/2014/main" id="{FE198EAE-E73F-468C-BDFC-8FC9F14A1F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2689EAFD-6FC9-4346-AB09-CCF2A825C9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7AE1E0-0615-41B9-B24C-B3C1B4EFD9CC}" type="slidenum">
              <a:rPr lang="ru-RU" smtClean="0"/>
              <a:t>‹#›</a:t>
            </a:fld>
            <a:endParaRPr lang="ru-RU"/>
          </a:p>
        </p:txBody>
      </p:sp>
    </p:spTree>
    <p:extLst>
      <p:ext uri="{BB962C8B-B14F-4D97-AF65-F5344CB8AC3E}">
        <p14:creationId xmlns:p14="http://schemas.microsoft.com/office/powerpoint/2010/main" val="1232284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29A9B39-FBE3-4F15-8D33-4043DF15AF05}"/>
              </a:ext>
            </a:extLst>
          </p:cNvPr>
          <p:cNvSpPr txBox="1"/>
          <p:nvPr/>
        </p:nvSpPr>
        <p:spPr>
          <a:xfrm>
            <a:off x="382961" y="1373110"/>
            <a:ext cx="11426077" cy="3539430"/>
          </a:xfrm>
          <a:prstGeom prst="rect">
            <a:avLst/>
          </a:prstGeom>
          <a:noFill/>
        </p:spPr>
        <p:txBody>
          <a:bodyPr wrap="none" rtlCol="0">
            <a:spAutoFit/>
          </a:bodyPr>
          <a:lstStyle/>
          <a:p>
            <a:pPr algn="ctr"/>
            <a:r>
              <a:rPr lang="ru-RU" sz="7200" b="1" dirty="0">
                <a:solidFill>
                  <a:srgbClr val="FF0000"/>
                </a:solidFill>
                <a:latin typeface="Times New Roman" panose="02020603050405020304" pitchFamily="18" charset="0"/>
                <a:cs typeface="Times New Roman" panose="02020603050405020304" pitchFamily="18" charset="0"/>
              </a:rPr>
              <a:t>Всероссийская олимпиада </a:t>
            </a:r>
            <a:br>
              <a:rPr lang="ru-RU" sz="7200" b="1" dirty="0">
                <a:solidFill>
                  <a:srgbClr val="FF0000"/>
                </a:solidFill>
                <a:latin typeface="Times New Roman" panose="02020603050405020304" pitchFamily="18" charset="0"/>
                <a:cs typeface="Times New Roman" panose="02020603050405020304" pitchFamily="18" charset="0"/>
              </a:rPr>
            </a:br>
            <a:r>
              <a:rPr lang="ru-RU" sz="7200" b="1" dirty="0">
                <a:solidFill>
                  <a:srgbClr val="FF0000"/>
                </a:solidFill>
                <a:latin typeface="Times New Roman" panose="02020603050405020304" pitchFamily="18" charset="0"/>
                <a:cs typeface="Times New Roman" panose="02020603050405020304" pitchFamily="18" charset="0"/>
              </a:rPr>
              <a:t>школьников </a:t>
            </a:r>
            <a:br>
              <a:rPr lang="en-US" sz="7200" b="1" dirty="0">
                <a:solidFill>
                  <a:srgbClr val="FF0000"/>
                </a:solidFill>
                <a:latin typeface="Times New Roman" panose="02020603050405020304" pitchFamily="18" charset="0"/>
                <a:cs typeface="Times New Roman" panose="02020603050405020304" pitchFamily="18" charset="0"/>
              </a:rPr>
            </a:br>
            <a:r>
              <a:rPr lang="ru-RU" sz="7200" b="1" dirty="0">
                <a:solidFill>
                  <a:srgbClr val="FF0000"/>
                </a:solidFill>
                <a:latin typeface="Times New Roman" panose="02020603050405020304" pitchFamily="18" charset="0"/>
                <a:cs typeface="Times New Roman" panose="02020603050405020304" pitchFamily="18" charset="0"/>
              </a:rPr>
              <a:t>по </a:t>
            </a:r>
            <a:r>
              <a:rPr lang="ru-RU" sz="8000" b="1" dirty="0">
                <a:solidFill>
                  <a:srgbClr val="FF0000"/>
                </a:solidFill>
                <a:latin typeface="Times New Roman" panose="02020603050405020304" pitchFamily="18" charset="0"/>
                <a:cs typeface="Times New Roman" panose="02020603050405020304" pitchFamily="18" charset="0"/>
              </a:rPr>
              <a:t>французскому языку</a:t>
            </a:r>
            <a:endParaRPr lang="ru-RU" sz="7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7239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1334DDF-DD6F-43D2-A5BA-CAB45021ACE0}"/>
              </a:ext>
            </a:extLst>
          </p:cNvPr>
          <p:cNvSpPr txBox="1"/>
          <p:nvPr/>
        </p:nvSpPr>
        <p:spPr>
          <a:xfrm>
            <a:off x="0" y="637174"/>
            <a:ext cx="12192000" cy="6010363"/>
          </a:xfrm>
          <a:prstGeom prst="rect">
            <a:avLst/>
          </a:prstGeom>
          <a:noFill/>
        </p:spPr>
        <p:txBody>
          <a:bodyPr wrap="square">
            <a:spAutoFit/>
          </a:bodyPr>
          <a:lstStyle/>
          <a:p>
            <a:pPr algn="just">
              <a:lnSpc>
                <a:spcPct val="130000"/>
              </a:lnSpc>
              <a:spcBef>
                <a:spcPts val="300"/>
              </a:spcBef>
            </a:pPr>
            <a:r>
              <a:rPr lang="ru-RU" sz="1800" dirty="0">
                <a:effectLst/>
                <a:latin typeface="Times New Roman" panose="02020603050405020304" pitchFamily="18" charset="0"/>
                <a:ea typeface="Times New Roman" panose="02020603050405020304" pitchFamily="18" charset="0"/>
              </a:rPr>
              <a:t>4. Затем следует объяснить порядок работы с </a:t>
            </a:r>
            <a:r>
              <a:rPr lang="ru-RU" sz="1800" b="1" dirty="0">
                <a:effectLst/>
                <a:latin typeface="Times New Roman" panose="02020603050405020304" pitchFamily="18" charset="0"/>
                <a:ea typeface="Times New Roman" panose="02020603050405020304" pitchFamily="18" charset="0"/>
              </a:rPr>
              <a:t>листом заданий (ЛЗ), </a:t>
            </a:r>
            <a:r>
              <a:rPr lang="ru-RU" sz="1800" dirty="0">
                <a:effectLst/>
                <a:latin typeface="Times New Roman" panose="02020603050405020304" pitchFamily="18" charset="0"/>
                <a:ea typeface="Times New Roman" panose="02020603050405020304" pitchFamily="18" charset="0"/>
              </a:rPr>
              <a:t>который включает письменный текст-основу и вопросник с заданиями. ЛЗ используется как</a:t>
            </a:r>
            <a:r>
              <a:rPr lang="ru-RU" sz="1800" b="1" dirty="0">
                <a:effectLst/>
                <a:latin typeface="Times New Roman" panose="02020603050405020304" pitchFamily="18" charset="0"/>
                <a:ea typeface="Times New Roman" panose="02020603050405020304" pitchFamily="18" charset="0"/>
              </a:rPr>
              <a:t> черновик: в текстах и в вопроснике можно делать любые пометки.</a:t>
            </a:r>
            <a:r>
              <a:rPr lang="ru-RU" sz="1800" dirty="0">
                <a:effectLst/>
                <a:latin typeface="Times New Roman" panose="02020603050405020304" pitchFamily="18" charset="0"/>
                <a:ea typeface="Times New Roman" panose="02020603050405020304" pitchFamily="18" charset="0"/>
              </a:rPr>
              <a:t> В нем несколько страниц. Если для удобства раздачи они скреплены, то для удобства работы их следует разъединить. Следует еще раз обратить внимание конкурсантов на то, что </a:t>
            </a:r>
            <a:r>
              <a:rPr lang="ru-RU" sz="1800" b="1" dirty="0">
                <a:effectLst/>
                <a:latin typeface="Times New Roman" panose="02020603050405020304" pitchFamily="18" charset="0"/>
                <a:ea typeface="Times New Roman" panose="02020603050405020304" pitchFamily="18" charset="0"/>
              </a:rPr>
              <a:t>проверке подлежат только ответы, перенесенные в лист ответов</a:t>
            </a:r>
            <a:r>
              <a:rPr lang="ru-RU" sz="1800" dirty="0">
                <a:effectLst/>
                <a:latin typeface="Times New Roman" panose="02020603050405020304" pitchFamily="18" charset="0"/>
                <a:ea typeface="Times New Roman" panose="02020603050405020304" pitchFamily="18" charset="0"/>
              </a:rPr>
              <a:t>. </a:t>
            </a:r>
          </a:p>
          <a:p>
            <a:pPr algn="just">
              <a:lnSpc>
                <a:spcPct val="130000"/>
              </a:lnSpc>
              <a:spcBef>
                <a:spcPts val="300"/>
              </a:spcBef>
            </a:pPr>
            <a:r>
              <a:rPr lang="ru-RU" sz="1800" dirty="0">
                <a:effectLst/>
                <a:latin typeface="Times New Roman" panose="02020603050405020304" pitchFamily="18" charset="0"/>
                <a:ea typeface="Times New Roman" panose="02020603050405020304" pitchFamily="18" charset="0"/>
              </a:rPr>
              <a:t>5. Объявляется </a:t>
            </a:r>
            <a:r>
              <a:rPr lang="ru-RU" sz="1800" b="1" dirty="0">
                <a:effectLst/>
                <a:latin typeface="Times New Roman" panose="02020603050405020304" pitchFamily="18" charset="0"/>
                <a:ea typeface="Times New Roman" panose="02020603050405020304" pitchFamily="18" charset="0"/>
              </a:rPr>
              <a:t>время</a:t>
            </a:r>
            <a:r>
              <a:rPr lang="ru-RU" sz="1800" dirty="0">
                <a:effectLst/>
                <a:latin typeface="Times New Roman" panose="02020603050405020304" pitchFamily="18" charset="0"/>
                <a:ea typeface="Times New Roman" panose="02020603050405020304" pitchFamily="18" charset="0"/>
              </a:rPr>
              <a:t>, предусмотренное для выполнения заданий по чтению. Затем раздаются ЛЗ, они кладутся на стол </a:t>
            </a:r>
            <a:r>
              <a:rPr lang="ru-RU" sz="1800" b="1" dirty="0">
                <a:effectLst/>
                <a:latin typeface="Times New Roman" panose="02020603050405020304" pitchFamily="18" charset="0"/>
                <a:ea typeface="Times New Roman" panose="02020603050405020304" pitchFamily="18" charset="0"/>
              </a:rPr>
              <a:t>текстом вниз</a:t>
            </a:r>
            <a:r>
              <a:rPr lang="ru-RU" sz="1800" dirty="0">
                <a:effectLst/>
                <a:latin typeface="Times New Roman" panose="02020603050405020304" pitchFamily="18" charset="0"/>
                <a:ea typeface="Times New Roman" panose="02020603050405020304" pitchFamily="18" charset="0"/>
              </a:rPr>
              <a:t>, участники предупреждаются, что их можно </a:t>
            </a:r>
            <a:r>
              <a:rPr lang="ru-RU" sz="1800" b="1" dirty="0">
                <a:effectLst/>
                <a:latin typeface="Times New Roman" panose="02020603050405020304" pitchFamily="18" charset="0"/>
                <a:ea typeface="Times New Roman" panose="02020603050405020304" pitchFamily="18" charset="0"/>
              </a:rPr>
              <a:t>перевернуть рабочей стороной только после разрешения старшего по аудитории</a:t>
            </a:r>
            <a:r>
              <a:rPr lang="ru-RU" sz="1800" dirty="0">
                <a:effectLst/>
                <a:latin typeface="Times New Roman" panose="02020603050405020304" pitchFamily="18" charset="0"/>
                <a:ea typeface="Times New Roman" panose="02020603050405020304" pitchFamily="18" charset="0"/>
              </a:rPr>
              <a:t>. </a:t>
            </a:r>
          </a:p>
          <a:p>
            <a:pPr algn="just">
              <a:lnSpc>
                <a:spcPct val="130000"/>
              </a:lnSpc>
              <a:spcBef>
                <a:spcPts val="300"/>
              </a:spcBef>
            </a:pPr>
            <a:r>
              <a:rPr lang="ru-RU" sz="1800" dirty="0">
                <a:effectLst/>
                <a:latin typeface="Times New Roman" panose="02020603050405020304" pitchFamily="18" charset="0"/>
                <a:ea typeface="Times New Roman" panose="02020603050405020304" pitchFamily="18" charset="0"/>
              </a:rPr>
              <a:t>6. </a:t>
            </a:r>
            <a:r>
              <a:rPr lang="ru-RU" sz="1800" b="1" dirty="0">
                <a:effectLst/>
                <a:latin typeface="Times New Roman" panose="02020603050405020304" pitchFamily="18" charset="0"/>
                <a:ea typeface="Times New Roman" panose="02020603050405020304" pitchFamily="18" charset="0"/>
              </a:rPr>
              <a:t>Старший по аудитории записывает на доске время начала работы и время окончания. </a:t>
            </a:r>
            <a:r>
              <a:rPr lang="ru-RU" sz="1800" dirty="0">
                <a:effectLst/>
                <a:latin typeface="Times New Roman" panose="02020603050405020304" pitchFamily="18" charset="0"/>
                <a:ea typeface="Times New Roman" panose="02020603050405020304" pitchFamily="18" charset="0"/>
              </a:rPr>
              <a:t>После этого</a:t>
            </a:r>
            <a:r>
              <a:rPr lang="ru-RU" sz="1800" b="1" dirty="0">
                <a:effectLst/>
                <a:latin typeface="Times New Roman" panose="02020603050405020304" pitchFamily="18" charset="0"/>
                <a:ea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rPr>
              <a:t>участники переворачивают ЛЗ и приступают к выполнению заданий.</a:t>
            </a:r>
          </a:p>
          <a:p>
            <a:pPr algn="just">
              <a:lnSpc>
                <a:spcPct val="130000"/>
              </a:lnSpc>
              <a:spcBef>
                <a:spcPts val="300"/>
              </a:spcBef>
              <a:tabLst>
                <a:tab pos="438785" algn="l"/>
              </a:tabLst>
            </a:pPr>
            <a:r>
              <a:rPr lang="ru-RU" sz="1800" dirty="0">
                <a:solidFill>
                  <a:srgbClr val="000000"/>
                </a:solidFill>
                <a:effectLst/>
                <a:latin typeface="Times New Roman" panose="02020603050405020304" pitchFamily="18" charset="0"/>
                <a:ea typeface="Times New Roman" panose="02020603050405020304" pitchFamily="18" charset="0"/>
              </a:rPr>
              <a:t>7. За </a:t>
            </a:r>
            <a:r>
              <a:rPr lang="ru-RU" sz="1800" b="1" dirty="0">
                <a:solidFill>
                  <a:srgbClr val="000000"/>
                </a:solidFill>
                <a:effectLst/>
                <a:latin typeface="Times New Roman" panose="02020603050405020304" pitchFamily="18" charset="0"/>
                <a:ea typeface="Times New Roman" panose="02020603050405020304" pitchFamily="18" charset="0"/>
              </a:rPr>
              <a:t>10 и за 5 минут</a:t>
            </a:r>
            <a:r>
              <a:rPr lang="ru-RU" sz="1800" dirty="0">
                <a:solidFill>
                  <a:srgbClr val="000000"/>
                </a:solidFill>
                <a:effectLst/>
                <a:latin typeface="Times New Roman" panose="02020603050405020304" pitchFamily="18" charset="0"/>
                <a:ea typeface="Times New Roman" panose="02020603050405020304" pitchFamily="18" charset="0"/>
              </a:rPr>
              <a:t> до окончания работы следует напомнить участникам, сколько времени у них осталось</a:t>
            </a:r>
            <a:r>
              <a:rPr lang="ru-RU" sz="1800" spc="45" dirty="0">
                <a:solidFill>
                  <a:srgbClr val="000000"/>
                </a:solidFill>
                <a:effectLst/>
                <a:latin typeface="Times New Roman" panose="02020603050405020304" pitchFamily="18" charset="0"/>
                <a:ea typeface="Times New Roman" panose="02020603050405020304" pitchFamily="18" charset="0"/>
              </a:rPr>
              <a:t>.</a:t>
            </a:r>
            <a:endParaRPr lang="ru-RU" sz="1800" dirty="0">
              <a:effectLst/>
              <a:latin typeface="Times New Roman" panose="02020603050405020304" pitchFamily="18" charset="0"/>
              <a:ea typeface="Times New Roman" panose="02020603050405020304" pitchFamily="18" charset="0"/>
            </a:endParaRPr>
          </a:p>
          <a:p>
            <a:pPr algn="just">
              <a:lnSpc>
                <a:spcPct val="130000"/>
              </a:lnSpc>
              <a:spcBef>
                <a:spcPts val="300"/>
              </a:spcBef>
            </a:pPr>
            <a:r>
              <a:rPr lang="ru-RU" sz="1800" dirty="0">
                <a:solidFill>
                  <a:srgbClr val="000000"/>
                </a:solidFill>
                <a:effectLst/>
                <a:latin typeface="Times New Roman" panose="02020603050405020304" pitchFamily="18" charset="0"/>
                <a:ea typeface="Times New Roman" panose="02020603050405020304" pitchFamily="18" charset="0"/>
              </a:rPr>
              <a:t>8. </a:t>
            </a:r>
            <a:r>
              <a:rPr lang="ru-RU" sz="1800" spc="45" dirty="0">
                <a:solidFill>
                  <a:srgbClr val="000000"/>
                </a:solidFill>
                <a:effectLst/>
                <a:latin typeface="Times New Roman" panose="02020603050405020304" pitchFamily="18" charset="0"/>
                <a:ea typeface="Times New Roman" panose="02020603050405020304" pitchFamily="18" charset="0"/>
              </a:rPr>
              <a:t>Все </a:t>
            </a:r>
            <a:r>
              <a:rPr lang="ru-RU" sz="1800" b="1" spc="45" dirty="0">
                <a:solidFill>
                  <a:srgbClr val="000000"/>
                </a:solidFill>
                <a:effectLst/>
                <a:latin typeface="Times New Roman" panose="02020603050405020304" pitchFamily="18" charset="0"/>
                <a:ea typeface="Times New Roman" panose="02020603050405020304" pitchFamily="18" charset="0"/>
              </a:rPr>
              <a:t>листы ответов, листы заданий и черновики</a:t>
            </a:r>
            <a:r>
              <a:rPr lang="ru-RU" sz="1800" spc="45" dirty="0">
                <a:solidFill>
                  <a:srgbClr val="000000"/>
                </a:solidFill>
                <a:effectLst/>
                <a:latin typeface="Times New Roman" panose="02020603050405020304" pitchFamily="18" charset="0"/>
                <a:ea typeface="Times New Roman" panose="02020603050405020304" pitchFamily="18" charset="0"/>
              </a:rPr>
              <a:t> собираются одновременно после </a:t>
            </a:r>
            <a:r>
              <a:rPr lang="ru-RU" sz="1800" spc="45" dirty="0">
                <a:effectLst/>
                <a:latin typeface="Times New Roman" panose="02020603050405020304" pitchFamily="18" charset="0"/>
                <a:ea typeface="Times New Roman" panose="02020603050405020304" pitchFamily="18" charset="0"/>
              </a:rPr>
              <a:t>объявления об</a:t>
            </a:r>
            <a:r>
              <a:rPr lang="ru-RU" sz="1800" spc="45" dirty="0">
                <a:solidFill>
                  <a:srgbClr val="000080"/>
                </a:solidFill>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окончании конкурса. Обезличенные листы ответов сканируются, скан-копии на бумажных носителях выдаются жюри для проверки, подлинники листов ответов хранятся в сейфах в определенном оргкомитетом месте. </a:t>
            </a:r>
            <a:endParaRPr lang="ru-RU" sz="1800" dirty="0">
              <a:effectLst/>
              <a:latin typeface="Times New Roman" panose="02020603050405020304" pitchFamily="18" charset="0"/>
              <a:ea typeface="Times New Roman" panose="02020603050405020304" pitchFamily="18" charset="0"/>
            </a:endParaRPr>
          </a:p>
          <a:p>
            <a:pPr algn="just">
              <a:lnSpc>
                <a:spcPct val="130000"/>
              </a:lnSpc>
              <a:spcBef>
                <a:spcPts val="300"/>
              </a:spcBef>
            </a:pPr>
            <a:r>
              <a:rPr lang="ru-RU" sz="1800" spc="15" dirty="0">
                <a:solidFill>
                  <a:srgbClr val="000000"/>
                </a:solidFill>
                <a:effectLst/>
                <a:latin typeface="Times New Roman" panose="02020603050405020304" pitchFamily="18" charset="0"/>
                <a:ea typeface="Times New Roman" panose="02020603050405020304" pitchFamily="18" charset="0"/>
              </a:rPr>
              <a:t>9. </a:t>
            </a:r>
            <a:r>
              <a:rPr lang="ru-RU" sz="1800" dirty="0">
                <a:solidFill>
                  <a:srgbClr val="000000"/>
                </a:solidFill>
                <a:effectLst/>
                <a:latin typeface="Times New Roman" panose="02020603050405020304" pitchFamily="18" charset="0"/>
                <a:ea typeface="Times New Roman" panose="02020603050405020304" pitchFamily="18" charset="0"/>
              </a:rPr>
              <a:t>Количество баллов, предусмотренное за выполнение каждого задания, указано в Листе заданий. </a:t>
            </a:r>
            <a:r>
              <a:rPr lang="ru-RU" sz="1800" spc="15" dirty="0">
                <a:solidFill>
                  <a:srgbClr val="000000"/>
                </a:solidFill>
                <a:effectLst/>
                <a:latin typeface="Times New Roman" panose="02020603050405020304" pitchFamily="18" charset="0"/>
                <a:ea typeface="Times New Roman" panose="02020603050405020304" pitchFamily="18" charset="0"/>
              </a:rPr>
              <a:t>Единицей оценивания является целый балл, его деление на части не допускается.</a:t>
            </a:r>
            <a:br>
              <a:rPr lang="ru-RU" sz="1800" b="1" dirty="0">
                <a:effectLst/>
                <a:latin typeface="Times New Roman" panose="02020603050405020304" pitchFamily="18" charset="0"/>
                <a:ea typeface="Times New Roman" panose="02020603050405020304" pitchFamily="18" charset="0"/>
              </a:rPr>
            </a:br>
            <a:endParaRPr lang="ru-RU"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32007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95D0FDF-22FB-46D5-8D27-AA9AAD9EFA1F}"/>
              </a:ext>
            </a:extLst>
          </p:cNvPr>
          <p:cNvSpPr txBox="1"/>
          <p:nvPr/>
        </p:nvSpPr>
        <p:spPr>
          <a:xfrm>
            <a:off x="0" y="815157"/>
            <a:ext cx="12192000" cy="4819781"/>
          </a:xfrm>
          <a:prstGeom prst="rect">
            <a:avLst/>
          </a:prstGeom>
          <a:noFill/>
        </p:spPr>
        <p:txBody>
          <a:bodyPr wrap="square">
            <a:spAutoFit/>
          </a:bodyPr>
          <a:lstStyle/>
          <a:p>
            <a:pPr algn="ctr">
              <a:spcBef>
                <a:spcPts val="1200"/>
              </a:spcBef>
              <a:spcAft>
                <a:spcPts val="1000"/>
              </a:spcAft>
            </a:pPr>
            <a:r>
              <a:rPr lang="ru-RU" sz="2800" b="1" dirty="0">
                <a:solidFill>
                  <a:srgbClr val="FF0000"/>
                </a:solidFill>
                <a:effectLst/>
                <a:latin typeface="Times New Roman" panose="02020603050405020304" pitchFamily="18" charset="0"/>
                <a:ea typeface="Times New Roman" panose="02020603050405020304" pitchFamily="18" charset="0"/>
              </a:rPr>
              <a:t>Правила проведения конкурса письменной речи</a:t>
            </a:r>
            <a:endParaRPr lang="ru-RU" sz="2800" dirty="0">
              <a:solidFill>
                <a:srgbClr val="FF0000"/>
              </a:solidFill>
              <a:effectLst/>
              <a:latin typeface="Times New Roman" panose="02020603050405020304" pitchFamily="18" charset="0"/>
              <a:ea typeface="Times New Roman" panose="02020603050405020304" pitchFamily="18" charset="0"/>
            </a:endParaRPr>
          </a:p>
          <a:p>
            <a:pPr algn="just">
              <a:lnSpc>
                <a:spcPct val="130000"/>
              </a:lnSpc>
              <a:spcAft>
                <a:spcPts val="300"/>
              </a:spcAft>
            </a:pPr>
            <a:r>
              <a:rPr lang="ru-RU" sz="1800" dirty="0">
                <a:effectLst/>
                <a:latin typeface="Times New Roman" panose="02020603050405020304" pitchFamily="18" charset="0"/>
                <a:ea typeface="Times New Roman" panose="02020603050405020304" pitchFamily="18" charset="0"/>
              </a:rPr>
              <a:t>1. Пакет, подготовленный для конкурсантов Центральной предметно-методической комиссией, содержит </a:t>
            </a:r>
            <a:r>
              <a:rPr lang="ru-RU" sz="1800" b="1" dirty="0">
                <a:effectLst/>
                <a:latin typeface="Times New Roman" panose="02020603050405020304" pitchFamily="18" charset="0"/>
                <a:ea typeface="Times New Roman" panose="02020603050405020304" pitchFamily="18" charset="0"/>
              </a:rPr>
              <a:t>лист ответов</a:t>
            </a:r>
            <a:r>
              <a:rPr lang="ru-RU" sz="1800" dirty="0">
                <a:effectLst/>
                <a:latin typeface="Times New Roman" panose="02020603050405020304" pitchFamily="18" charset="0"/>
                <a:ea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rPr>
              <a:t>лист заданий и документ-опору</a:t>
            </a:r>
            <a:r>
              <a:rPr lang="ru-RU" sz="1800" dirty="0">
                <a:effectLst/>
                <a:latin typeface="Times New Roman" panose="02020603050405020304" pitchFamily="18" charset="0"/>
                <a:ea typeface="Times New Roman" panose="02020603050405020304" pitchFamily="18" charset="0"/>
              </a:rPr>
              <a:t>. </a:t>
            </a:r>
          </a:p>
          <a:p>
            <a:pPr algn="just">
              <a:lnSpc>
                <a:spcPct val="130000"/>
              </a:lnSpc>
              <a:spcAft>
                <a:spcPts val="300"/>
              </a:spcAft>
            </a:pPr>
            <a:r>
              <a:rPr lang="ru-RU" sz="1800" dirty="0">
                <a:effectLst/>
                <a:latin typeface="Times New Roman" panose="02020603050405020304" pitchFamily="18" charset="0"/>
                <a:ea typeface="Times New Roman" panose="02020603050405020304" pitchFamily="18" charset="0"/>
              </a:rPr>
              <a:t>2. Перед началом работы необходимо раздать участникам </a:t>
            </a:r>
            <a:r>
              <a:rPr lang="ru-RU" sz="1800" b="1" dirty="0">
                <a:effectLst/>
                <a:latin typeface="Times New Roman" panose="02020603050405020304" pitchFamily="18" charset="0"/>
                <a:ea typeface="Times New Roman" panose="02020603050405020304" pitchFamily="18" charset="0"/>
              </a:rPr>
              <a:t>листы ответов</a:t>
            </a:r>
            <a:r>
              <a:rPr lang="ru-RU" sz="1800" dirty="0">
                <a:effectLst/>
                <a:latin typeface="Times New Roman" panose="02020603050405020304" pitchFamily="18" charset="0"/>
                <a:ea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rPr>
              <a:t>чистые листы бумаги</a:t>
            </a:r>
            <a:r>
              <a:rPr lang="ru-RU" sz="1800" dirty="0">
                <a:effectLst/>
                <a:latin typeface="Times New Roman" panose="02020603050405020304" pitchFamily="18" charset="0"/>
                <a:ea typeface="Times New Roman" panose="02020603050405020304" pitchFamily="18" charset="0"/>
              </a:rPr>
              <a:t> для черновых записей и провести </a:t>
            </a:r>
            <a:r>
              <a:rPr lang="ru-RU" sz="1800" b="1" dirty="0">
                <a:effectLst/>
                <a:latin typeface="Times New Roman" panose="02020603050405020304" pitchFamily="18" charset="0"/>
                <a:ea typeface="Times New Roman" panose="02020603050405020304" pitchFamily="18" charset="0"/>
              </a:rPr>
              <a:t>инструктаж</a:t>
            </a:r>
            <a:r>
              <a:rPr lang="ru-RU" sz="1800" dirty="0">
                <a:effectLst/>
                <a:latin typeface="Times New Roman" panose="02020603050405020304" pitchFamily="18" charset="0"/>
                <a:ea typeface="Times New Roman" panose="02020603050405020304" pitchFamily="18" charset="0"/>
              </a:rPr>
              <a:t> учащихся по заполнению листа ответов, по порядку сдачи выданных документов после окончания работы.</a:t>
            </a:r>
          </a:p>
          <a:p>
            <a:pPr indent="270510" algn="just">
              <a:lnSpc>
                <a:spcPct val="150000"/>
              </a:lnSpc>
            </a:pPr>
            <a:r>
              <a:rPr lang="ru-RU" sz="1800" dirty="0">
                <a:effectLst/>
                <a:latin typeface="Times New Roman" panose="02020603050405020304" pitchFamily="18" charset="0"/>
                <a:ea typeface="Times New Roman" panose="02020603050405020304" pitchFamily="18" charset="0"/>
              </a:rPr>
              <a:t>3. </a:t>
            </a:r>
            <a:r>
              <a:rPr lang="ru-RU" sz="1800" b="1" dirty="0">
                <a:effectLst/>
                <a:latin typeface="Times New Roman" panose="02020603050405020304" pitchFamily="18" charset="0"/>
                <a:ea typeface="Times New Roman" panose="02020603050405020304" pitchFamily="18" charset="0"/>
              </a:rPr>
              <a:t>Лист ответов (ЛО)</a:t>
            </a:r>
            <a:r>
              <a:rPr lang="ru-RU" sz="1800" dirty="0">
                <a:effectLst/>
                <a:latin typeface="Times New Roman" panose="02020603050405020304" pitchFamily="18" charset="0"/>
                <a:ea typeface="Times New Roman" panose="02020603050405020304" pitchFamily="18" charset="0"/>
              </a:rPr>
              <a:t> – документ, подлежащий проверке, поэтому его заполнение должно быть проведено с максимальной тщательностью.</a:t>
            </a:r>
            <a:r>
              <a:rPr lang="ru-RU" sz="1800" b="1" dirty="0">
                <a:effectLst/>
                <a:latin typeface="Times New Roman" panose="02020603050405020304" pitchFamily="18" charset="0"/>
                <a:ea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rPr>
              <a:t>ЛО имеет две рубрики: </a:t>
            </a:r>
            <a:r>
              <a:rPr lang="ru-RU" sz="1800" b="1" dirty="0">
                <a:effectLst/>
                <a:latin typeface="Times New Roman" panose="02020603050405020304" pitchFamily="18" charset="0"/>
                <a:ea typeface="Times New Roman" panose="02020603050405020304" pitchFamily="18" charset="0"/>
              </a:rPr>
              <a:t>регистрация</a:t>
            </a:r>
            <a:r>
              <a:rPr lang="ru-RU" sz="1800" dirty="0">
                <a:effectLst/>
                <a:latin typeface="Times New Roman" panose="02020603050405020304" pitchFamily="18" charset="0"/>
                <a:ea typeface="Times New Roman" panose="02020603050405020304" pitchFamily="18" charset="0"/>
              </a:rPr>
              <a:t> и </a:t>
            </a:r>
            <a:r>
              <a:rPr lang="ru-RU" sz="1800" b="1" dirty="0">
                <a:effectLst/>
                <a:latin typeface="Times New Roman" panose="02020603050405020304" pitchFamily="18" charset="0"/>
                <a:ea typeface="Times New Roman" panose="02020603050405020304" pitchFamily="18" charset="0"/>
              </a:rPr>
              <a:t>таблица ответов</a:t>
            </a:r>
            <a:r>
              <a:rPr lang="ru-RU" sz="1800" dirty="0">
                <a:effectLst/>
                <a:latin typeface="Times New Roman" panose="02020603050405020304" pitchFamily="18" charset="0"/>
                <a:ea typeface="Times New Roman" panose="02020603050405020304" pitchFamily="18" charset="0"/>
              </a:rPr>
              <a:t>. До начала работы участник олимпиады</a:t>
            </a:r>
            <a:r>
              <a:rPr lang="ru-RU" sz="1800" b="1" dirty="0">
                <a:effectLst/>
                <a:latin typeface="Times New Roman" panose="02020603050405020304" pitchFamily="18" charset="0"/>
                <a:ea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rPr>
              <a:t>записывает в </a:t>
            </a:r>
            <a:r>
              <a:rPr lang="ru-RU" sz="1800" b="1" dirty="0">
                <a:effectLst/>
                <a:latin typeface="Times New Roman" panose="02020603050405020304" pitchFamily="18" charset="0"/>
                <a:ea typeface="Times New Roman" panose="02020603050405020304" pitchFamily="18" charset="0"/>
              </a:rPr>
              <a:t>клетки регистрации</a:t>
            </a:r>
            <a:r>
              <a:rPr lang="ru-RU" sz="1800" dirty="0">
                <a:effectLst/>
                <a:latin typeface="Times New Roman" panose="02020603050405020304" pitchFamily="18" charset="0"/>
                <a:ea typeface="Times New Roman" panose="02020603050405020304" pitchFamily="18" charset="0"/>
              </a:rPr>
              <a:t> присвоенный ему номер.</a:t>
            </a:r>
          </a:p>
          <a:p>
            <a:pPr algn="just">
              <a:lnSpc>
                <a:spcPct val="130000"/>
              </a:lnSpc>
              <a:spcAft>
                <a:spcPts val="300"/>
              </a:spcAft>
            </a:pPr>
            <a:r>
              <a:rPr lang="ru-RU" sz="1800" b="1" dirty="0">
                <a:effectLst/>
                <a:latin typeface="Times New Roman" panose="02020603050405020304" pitchFamily="18" charset="0"/>
                <a:ea typeface="Times New Roman" panose="02020603050405020304" pitchFamily="18" charset="0"/>
              </a:rPr>
              <a:t>Таблица ответов</a:t>
            </a:r>
            <a:r>
              <a:rPr lang="ru-RU" sz="1800" dirty="0">
                <a:effectLst/>
                <a:latin typeface="Times New Roman" panose="02020603050405020304" pitchFamily="18" charset="0"/>
                <a:ea typeface="Times New Roman" panose="02020603050405020304" pitchFamily="18" charset="0"/>
              </a:rPr>
              <a:t> представляет собой две разливанные страницы для написания письменного текста. Если для удобства раздачи они скреплены, то для удобства работы их следует разъединить. Следует обратить внимание участников на необходимость подсчета слов как во время написания, так и по окончании работы</a:t>
            </a:r>
          </a:p>
        </p:txBody>
      </p:sp>
    </p:spTree>
    <p:extLst>
      <p:ext uri="{BB962C8B-B14F-4D97-AF65-F5344CB8AC3E}">
        <p14:creationId xmlns:p14="http://schemas.microsoft.com/office/powerpoint/2010/main" val="3075525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CAAA83-E191-4B69-9E50-3AA64B0566CF}"/>
              </a:ext>
            </a:extLst>
          </p:cNvPr>
          <p:cNvSpPr txBox="1"/>
          <p:nvPr/>
        </p:nvSpPr>
        <p:spPr>
          <a:xfrm>
            <a:off x="0" y="753266"/>
            <a:ext cx="12192000" cy="5715732"/>
          </a:xfrm>
          <a:prstGeom prst="rect">
            <a:avLst/>
          </a:prstGeom>
          <a:noFill/>
        </p:spPr>
        <p:txBody>
          <a:bodyPr wrap="square">
            <a:spAutoFit/>
          </a:bodyPr>
          <a:lstStyle/>
          <a:p>
            <a:pPr algn="just">
              <a:lnSpc>
                <a:spcPct val="130000"/>
              </a:lnSpc>
              <a:spcAft>
                <a:spcPts val="300"/>
              </a:spcAft>
            </a:pPr>
            <a:r>
              <a:rPr lang="ru-RU" sz="1800" dirty="0">
                <a:effectLst/>
                <a:latin typeface="Times New Roman" panose="02020603050405020304" pitchFamily="18" charset="0"/>
                <a:ea typeface="Times New Roman" panose="02020603050405020304" pitchFamily="18" charset="0"/>
              </a:rPr>
              <a:t>4. Затем следует объяснить порядок работы с </a:t>
            </a:r>
            <a:r>
              <a:rPr lang="ru-RU" sz="1800" b="1" dirty="0">
                <a:effectLst/>
                <a:latin typeface="Times New Roman" panose="02020603050405020304" pitchFamily="18" charset="0"/>
                <a:ea typeface="Times New Roman" panose="02020603050405020304" pitchFamily="18" charset="0"/>
              </a:rPr>
              <a:t>листом заданий (ЛЗ), </a:t>
            </a:r>
            <a:r>
              <a:rPr lang="ru-RU" sz="1800" dirty="0">
                <a:effectLst/>
                <a:latin typeface="Times New Roman" panose="02020603050405020304" pitchFamily="18" charset="0"/>
                <a:ea typeface="Times New Roman" panose="02020603050405020304" pitchFamily="18" charset="0"/>
              </a:rPr>
              <a:t>который включает письменный текст-основу и/или иконографический документ, инструкцию по его использованию, сценарий работы и правила подсчета слов. В конце второй страницы оставлено </a:t>
            </a:r>
            <a:r>
              <a:rPr lang="ru-RU" sz="1800" b="1" dirty="0">
                <a:effectLst/>
                <a:latin typeface="Times New Roman" panose="02020603050405020304" pitchFamily="18" charset="0"/>
                <a:ea typeface="Times New Roman" panose="02020603050405020304" pitchFamily="18" charset="0"/>
              </a:rPr>
              <a:t>окошко</a:t>
            </a:r>
            <a:r>
              <a:rPr lang="ru-RU" sz="1800" dirty="0">
                <a:effectLst/>
                <a:latin typeface="Times New Roman" panose="02020603050405020304" pitchFamily="18" charset="0"/>
                <a:ea typeface="Times New Roman" panose="02020603050405020304" pitchFamily="18" charset="0"/>
              </a:rPr>
              <a:t>, в которое необходимо вписать </a:t>
            </a:r>
            <a:r>
              <a:rPr lang="ru-RU" sz="1800" b="1" dirty="0">
                <a:effectLst/>
                <a:latin typeface="Times New Roman" panose="02020603050405020304" pitchFamily="18" charset="0"/>
                <a:ea typeface="Times New Roman" panose="02020603050405020304" pitchFamily="18" charset="0"/>
              </a:rPr>
              <a:t>количество использованных слов</a:t>
            </a:r>
            <a:r>
              <a:rPr lang="ru-RU" sz="1800" dirty="0">
                <a:effectLst/>
                <a:latin typeface="Times New Roman" panose="02020603050405020304" pitchFamily="18" charset="0"/>
                <a:ea typeface="Times New Roman" panose="02020603050405020304" pitchFamily="18" charset="0"/>
              </a:rPr>
              <a:t>.</a:t>
            </a:r>
          </a:p>
          <a:p>
            <a:pPr algn="just">
              <a:lnSpc>
                <a:spcPct val="130000"/>
              </a:lnSpc>
              <a:spcAft>
                <a:spcPts val="300"/>
              </a:spcAft>
            </a:pPr>
            <a:r>
              <a:rPr lang="ru-RU" sz="1800" dirty="0">
                <a:effectLst/>
                <a:latin typeface="Times New Roman" panose="02020603050405020304" pitchFamily="18" charset="0"/>
                <a:ea typeface="Times New Roman" panose="02020603050405020304" pitchFamily="18" charset="0"/>
              </a:rPr>
              <a:t>5. Объявляется </a:t>
            </a:r>
            <a:r>
              <a:rPr lang="ru-RU" sz="1800" b="1" dirty="0">
                <a:effectLst/>
                <a:latin typeface="Times New Roman" panose="02020603050405020304" pitchFamily="18" charset="0"/>
                <a:ea typeface="Times New Roman" panose="02020603050405020304" pitchFamily="18" charset="0"/>
              </a:rPr>
              <a:t>время</a:t>
            </a:r>
            <a:r>
              <a:rPr lang="ru-RU" sz="1800" dirty="0">
                <a:effectLst/>
                <a:latin typeface="Times New Roman" panose="02020603050405020304" pitchFamily="18" charset="0"/>
                <a:ea typeface="Times New Roman" panose="02020603050405020304" pitchFamily="18" charset="0"/>
              </a:rPr>
              <a:t>, предусмотренное для выполнения письменного задания. Затем раздаются ЛО и документ-основа, они кладутся на стол </a:t>
            </a:r>
            <a:r>
              <a:rPr lang="ru-RU" sz="1800" b="1" dirty="0">
                <a:effectLst/>
                <a:latin typeface="Times New Roman" panose="02020603050405020304" pitchFamily="18" charset="0"/>
                <a:ea typeface="Times New Roman" panose="02020603050405020304" pitchFamily="18" charset="0"/>
              </a:rPr>
              <a:t>текстом вниз</a:t>
            </a:r>
            <a:r>
              <a:rPr lang="ru-RU" sz="1800" dirty="0">
                <a:effectLst/>
                <a:latin typeface="Times New Roman" panose="02020603050405020304" pitchFamily="18" charset="0"/>
                <a:ea typeface="Times New Roman" panose="02020603050405020304" pitchFamily="18" charset="0"/>
              </a:rPr>
              <a:t>, участники предупреждаются, что их можно </a:t>
            </a:r>
            <a:r>
              <a:rPr lang="ru-RU" sz="1800" b="1" dirty="0">
                <a:effectLst/>
                <a:latin typeface="Times New Roman" panose="02020603050405020304" pitchFamily="18" charset="0"/>
                <a:ea typeface="Times New Roman" panose="02020603050405020304" pitchFamily="18" charset="0"/>
              </a:rPr>
              <a:t>перевернуть рабочей стороной только после разрешения старшего по аудитории</a:t>
            </a:r>
            <a:r>
              <a:rPr lang="ru-RU" sz="1800" dirty="0">
                <a:effectLst/>
                <a:latin typeface="Times New Roman" panose="02020603050405020304" pitchFamily="18" charset="0"/>
                <a:ea typeface="Times New Roman" panose="02020603050405020304" pitchFamily="18" charset="0"/>
              </a:rPr>
              <a:t>. </a:t>
            </a:r>
          </a:p>
          <a:p>
            <a:pPr algn="just">
              <a:lnSpc>
                <a:spcPct val="120000"/>
              </a:lnSpc>
              <a:spcAft>
                <a:spcPts val="300"/>
              </a:spcAft>
            </a:pPr>
            <a:r>
              <a:rPr lang="ru-RU" sz="1800" dirty="0">
                <a:effectLst/>
                <a:latin typeface="Times New Roman" panose="02020603050405020304" pitchFamily="18" charset="0"/>
                <a:ea typeface="Times New Roman" panose="02020603050405020304" pitchFamily="18" charset="0"/>
              </a:rPr>
              <a:t>6. </a:t>
            </a:r>
            <a:r>
              <a:rPr lang="ru-RU" sz="1800" b="1" dirty="0">
                <a:effectLst/>
                <a:latin typeface="Times New Roman" panose="02020603050405020304" pitchFamily="18" charset="0"/>
                <a:ea typeface="Times New Roman" panose="02020603050405020304" pitchFamily="18" charset="0"/>
              </a:rPr>
              <a:t>Старший по аудитории записывает на доске время начала работы и время ее окончания. </a:t>
            </a:r>
            <a:r>
              <a:rPr lang="ru-RU" sz="1800" dirty="0">
                <a:effectLst/>
                <a:latin typeface="Times New Roman" panose="02020603050405020304" pitchFamily="18" charset="0"/>
                <a:ea typeface="Times New Roman" panose="02020603050405020304" pitchFamily="18" charset="0"/>
              </a:rPr>
              <a:t>После этого</a:t>
            </a:r>
            <a:r>
              <a:rPr lang="ru-RU" sz="1800" b="1" dirty="0">
                <a:effectLst/>
                <a:latin typeface="Times New Roman" panose="02020603050405020304" pitchFamily="18" charset="0"/>
                <a:ea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rPr>
              <a:t>участники переворачивают ЛЗ и приступают к выполнению задания.</a:t>
            </a:r>
          </a:p>
          <a:p>
            <a:pPr algn="just">
              <a:lnSpc>
                <a:spcPct val="120000"/>
              </a:lnSpc>
              <a:spcAft>
                <a:spcPts val="300"/>
              </a:spcAft>
            </a:pPr>
            <a:r>
              <a:rPr lang="ru-RU" sz="1800" dirty="0">
                <a:effectLst/>
                <a:latin typeface="Times New Roman" panose="02020603050405020304" pitchFamily="18" charset="0"/>
                <a:ea typeface="Times New Roman" panose="02020603050405020304" pitchFamily="18" charset="0"/>
              </a:rPr>
              <a:t>7. </a:t>
            </a:r>
            <a:r>
              <a:rPr lang="ru-RU" sz="1800" b="1" dirty="0">
                <a:effectLst/>
                <a:latin typeface="Times New Roman" panose="02020603050405020304" pitchFamily="18" charset="0"/>
                <a:ea typeface="Times New Roman" panose="02020603050405020304" pitchFamily="18" charset="0"/>
              </a:rPr>
              <a:t>За 10 и за 5 минут до окончания работы</a:t>
            </a:r>
            <a:r>
              <a:rPr lang="ru-RU" sz="1800" dirty="0">
                <a:effectLst/>
                <a:latin typeface="Times New Roman" panose="02020603050405020304" pitchFamily="18" charset="0"/>
                <a:ea typeface="Times New Roman" panose="02020603050405020304" pitchFamily="18" charset="0"/>
              </a:rPr>
              <a:t> следует сообщить участникам, что время работы истекает.</a:t>
            </a:r>
          </a:p>
          <a:p>
            <a:pPr algn="just">
              <a:lnSpc>
                <a:spcPct val="120000"/>
              </a:lnSpc>
              <a:spcAft>
                <a:spcPts val="300"/>
              </a:spcAft>
              <a:tabLst>
                <a:tab pos="438785" algn="l"/>
              </a:tabLst>
            </a:pPr>
            <a:r>
              <a:rPr lang="ru-RU" sz="1800" spc="45" dirty="0">
                <a:solidFill>
                  <a:srgbClr val="000000"/>
                </a:solidFill>
                <a:effectLst/>
                <a:latin typeface="Times New Roman" panose="02020603050405020304" pitchFamily="18" charset="0"/>
                <a:ea typeface="Times New Roman" panose="02020603050405020304" pitchFamily="18" charset="0"/>
              </a:rPr>
              <a:t>8. </a:t>
            </a:r>
            <a:r>
              <a:rPr lang="ru-RU" sz="1800" b="1" spc="45" dirty="0">
                <a:solidFill>
                  <a:srgbClr val="000000"/>
                </a:solidFill>
                <a:effectLst/>
                <a:latin typeface="Times New Roman" panose="02020603050405020304" pitchFamily="18" charset="0"/>
                <a:ea typeface="Times New Roman" panose="02020603050405020304" pitchFamily="18" charset="0"/>
              </a:rPr>
              <a:t>Все листы ответов, листы заданий и черновики</a:t>
            </a:r>
            <a:r>
              <a:rPr lang="ru-RU" sz="1800" spc="45" dirty="0">
                <a:solidFill>
                  <a:srgbClr val="000000"/>
                </a:solidFill>
                <a:effectLst/>
                <a:latin typeface="Times New Roman" panose="02020603050405020304" pitchFamily="18" charset="0"/>
                <a:ea typeface="Times New Roman" panose="02020603050405020304" pitchFamily="18" charset="0"/>
              </a:rPr>
              <a:t> собираются одновременно после объявления об</a:t>
            </a:r>
            <a:r>
              <a:rPr lang="ru-RU" sz="1800" spc="45" dirty="0">
                <a:solidFill>
                  <a:srgbClr val="000080"/>
                </a:solidFill>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окончании конкурса. Обезличенные листы ответов сканируются, скан-копии на бумажных носителях выдаются жюри для проверки, подлинники листов ответов хранятся в сейфах в определенном оргкомитетом месте. </a:t>
            </a:r>
            <a:endParaRPr lang="ru-RU" sz="1800" dirty="0">
              <a:effectLst/>
              <a:latin typeface="Times New Roman" panose="02020603050405020304" pitchFamily="18" charset="0"/>
              <a:ea typeface="Times New Roman" panose="02020603050405020304" pitchFamily="18" charset="0"/>
            </a:endParaRPr>
          </a:p>
          <a:p>
            <a:pPr algn="just">
              <a:lnSpc>
                <a:spcPct val="120000"/>
              </a:lnSpc>
              <a:spcAft>
                <a:spcPts val="300"/>
              </a:spcAft>
              <a:tabLst>
                <a:tab pos="438785" algn="l"/>
              </a:tabLst>
            </a:pPr>
            <a:r>
              <a:rPr lang="ru-RU" sz="1800" spc="15" dirty="0">
                <a:solidFill>
                  <a:srgbClr val="000000"/>
                </a:solidFill>
                <a:effectLst/>
                <a:latin typeface="Times New Roman" panose="02020603050405020304" pitchFamily="18" charset="0"/>
                <a:ea typeface="Times New Roman" panose="02020603050405020304" pitchFamily="18" charset="0"/>
              </a:rPr>
              <a:t>9. </a:t>
            </a:r>
            <a:r>
              <a:rPr lang="ru-RU" sz="1800" dirty="0">
                <a:solidFill>
                  <a:srgbClr val="000000"/>
                </a:solidFill>
                <a:effectLst/>
                <a:latin typeface="Times New Roman" panose="02020603050405020304" pitchFamily="18" charset="0"/>
                <a:ea typeface="Times New Roman" panose="02020603050405020304" pitchFamily="18" charset="0"/>
              </a:rPr>
              <a:t>Количество баллов, предусмотренное за выполнение задания, указано в Листе заданий. </a:t>
            </a:r>
            <a:r>
              <a:rPr lang="ru-RU" sz="1800" spc="15" dirty="0">
                <a:solidFill>
                  <a:srgbClr val="000000"/>
                </a:solidFill>
                <a:effectLst/>
                <a:latin typeface="Times New Roman" panose="02020603050405020304" pitchFamily="18" charset="0"/>
                <a:ea typeface="Times New Roman" panose="02020603050405020304" pitchFamily="18" charset="0"/>
              </a:rPr>
              <a:t>Единицей оценивания является целый балл, его деление на части не допускается.</a:t>
            </a:r>
            <a:endParaRPr lang="ru-RU" sz="1800" dirty="0">
              <a:effectLst/>
              <a:latin typeface="Times New Roman" panose="02020603050405020304" pitchFamily="18" charset="0"/>
              <a:ea typeface="Times New Roman" panose="02020603050405020304" pitchFamily="18" charset="0"/>
            </a:endParaRPr>
          </a:p>
          <a:p>
            <a:pPr>
              <a:lnSpc>
                <a:spcPct val="107000"/>
              </a:lnSpc>
              <a:spcAft>
                <a:spcPts val="800"/>
              </a:spcAft>
            </a:pPr>
            <a:br>
              <a:rPr lang="ru-RU" sz="1800" b="1" dirty="0">
                <a:effectLst/>
                <a:latin typeface="Times New Roman" panose="02020603050405020304" pitchFamily="18" charset="0"/>
                <a:ea typeface="Times New Roman" panose="02020603050405020304" pitchFamily="18" charset="0"/>
              </a:rPr>
            </a:br>
            <a:r>
              <a:rPr lang="ru-RU" sz="1800" b="1" dirty="0">
                <a:effectLst/>
                <a:latin typeface="Times New Roman" panose="02020603050405020304" pitchFamily="18" charset="0"/>
                <a:ea typeface="Times New Roman" panose="02020603050405020304" pitchFamily="18" charset="0"/>
              </a:rPr>
              <a:t> </a:t>
            </a:r>
            <a:endParaRPr lang="ru-RU"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41461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0E6C177-1421-4B19-B222-9BCAC4D73896}"/>
              </a:ext>
            </a:extLst>
          </p:cNvPr>
          <p:cNvSpPr txBox="1"/>
          <p:nvPr/>
        </p:nvSpPr>
        <p:spPr>
          <a:xfrm>
            <a:off x="0" y="971827"/>
            <a:ext cx="12192000" cy="3830921"/>
          </a:xfrm>
          <a:prstGeom prst="rect">
            <a:avLst/>
          </a:prstGeom>
          <a:noFill/>
        </p:spPr>
        <p:txBody>
          <a:bodyPr wrap="square">
            <a:spAutoFit/>
          </a:bodyPr>
          <a:lstStyle/>
          <a:p>
            <a:pPr indent="-90170" algn="ctr">
              <a:lnSpc>
                <a:spcPct val="115000"/>
              </a:lnSpc>
              <a:spcAft>
                <a:spcPts val="300"/>
              </a:spcAft>
            </a:pPr>
            <a:r>
              <a:rPr lang="ru-RU" sz="2400" b="1" dirty="0">
                <a:solidFill>
                  <a:srgbClr val="FF0000"/>
                </a:solidFill>
                <a:effectLst/>
                <a:latin typeface="Times New Roman" panose="02020603050405020304" pitchFamily="18" charset="0"/>
                <a:ea typeface="Times New Roman" panose="02020603050405020304" pitchFamily="18" charset="0"/>
              </a:rPr>
              <a:t>Правила проведения конкурса устной речи</a:t>
            </a:r>
            <a:endParaRPr lang="ru-RU" sz="2400" dirty="0">
              <a:solidFill>
                <a:srgbClr val="FF0000"/>
              </a:solidFill>
              <a:effectLst/>
              <a:latin typeface="Times New Roman" panose="02020603050405020304" pitchFamily="18" charset="0"/>
              <a:ea typeface="Times New Roman" panose="02020603050405020304" pitchFamily="18" charset="0"/>
            </a:endParaRPr>
          </a:p>
          <a:p>
            <a:pPr algn="just">
              <a:lnSpc>
                <a:spcPct val="115000"/>
              </a:lnSpc>
              <a:spcAft>
                <a:spcPts val="300"/>
              </a:spcAft>
              <a:tabLst>
                <a:tab pos="730250" algn="l"/>
              </a:tabLst>
            </a:pPr>
            <a:r>
              <a:rPr lang="ru-RU" sz="1800" spc="-5" dirty="0">
                <a:solidFill>
                  <a:srgbClr val="000000"/>
                </a:solidFill>
                <a:effectLst/>
                <a:latin typeface="Times New Roman" panose="02020603050405020304" pitchFamily="18" charset="0"/>
                <a:ea typeface="Times New Roman" panose="02020603050405020304" pitchFamily="18" charset="0"/>
              </a:rPr>
              <a:t>1. Все участники конкурса собираются в одной большой аудитории для ожидания</a:t>
            </a:r>
            <a:endParaRPr lang="ru-RU" sz="1800" dirty="0">
              <a:effectLst/>
              <a:latin typeface="Times New Roman" panose="02020603050405020304" pitchFamily="18" charset="0"/>
              <a:ea typeface="Times New Roman" panose="02020603050405020304" pitchFamily="18" charset="0"/>
            </a:endParaRPr>
          </a:p>
          <a:p>
            <a:pPr algn="just">
              <a:lnSpc>
                <a:spcPct val="115000"/>
              </a:lnSpc>
              <a:spcAft>
                <a:spcPts val="300"/>
              </a:spcAft>
              <a:tabLst>
                <a:tab pos="483235" algn="l"/>
              </a:tabLst>
            </a:pPr>
            <a:r>
              <a:rPr lang="ru-RU" sz="1800" dirty="0">
                <a:solidFill>
                  <a:srgbClr val="000000"/>
                </a:solidFill>
                <a:effectLst/>
                <a:latin typeface="Times New Roman" panose="02020603050405020304" pitchFamily="18" charset="0"/>
                <a:ea typeface="Times New Roman" panose="02020603050405020304" pitchFamily="18" charset="0"/>
              </a:rPr>
              <a:t>2. Организаторы, обеспечивающие порядок в аудитории для ожидания,</a:t>
            </a:r>
            <a:r>
              <a:rPr lang="ru-RU" sz="1800" b="1" dirty="0">
                <a:solidFill>
                  <a:srgbClr val="000000"/>
                </a:solidFill>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проводят соответствующий инструктаж участников, ожидающих своей очереди для ответа на конкурсе устной речи. Они формируют очередь участников и препровождают их – группами по 10-11 человек – из аудитории для ожидания в аудиторию для подготовки устного ответа. Каждая группа участников заходит в освободившуюся аудиторию для подготовки с интервалом в 15 минут. </a:t>
            </a:r>
            <a:endParaRPr lang="ru-RU" sz="1800" dirty="0">
              <a:effectLst/>
              <a:latin typeface="Times New Roman" panose="02020603050405020304" pitchFamily="18" charset="0"/>
              <a:ea typeface="Times New Roman" panose="02020603050405020304" pitchFamily="18" charset="0"/>
            </a:endParaRPr>
          </a:p>
          <a:p>
            <a:pPr algn="just">
              <a:lnSpc>
                <a:spcPct val="115000"/>
              </a:lnSpc>
              <a:spcAft>
                <a:spcPts val="300"/>
              </a:spcAft>
              <a:tabLst>
                <a:tab pos="483235" algn="l"/>
              </a:tabLst>
            </a:pPr>
            <a:r>
              <a:rPr lang="ru-RU" sz="1800" dirty="0">
                <a:solidFill>
                  <a:srgbClr val="000000"/>
                </a:solidFill>
                <a:effectLst/>
                <a:latin typeface="Times New Roman" panose="02020603050405020304" pitchFamily="18" charset="0"/>
                <a:ea typeface="Times New Roman" panose="02020603050405020304" pitchFamily="18" charset="0"/>
              </a:rPr>
              <a:t>3. В аудиториях для подготовки находятся ответственные за проведение этой части конкурса. Участники выбирают </a:t>
            </a:r>
            <a:r>
              <a:rPr lang="ru-RU" sz="1800" b="1" dirty="0">
                <a:solidFill>
                  <a:srgbClr val="000000"/>
                </a:solidFill>
                <a:effectLst/>
                <a:latin typeface="Times New Roman" panose="02020603050405020304" pitchFamily="18" charset="0"/>
                <a:ea typeface="Times New Roman" panose="02020603050405020304" pitchFamily="18" charset="0"/>
              </a:rPr>
              <a:t>лист заданий (инструкция по выполнению + документ-основа)</a:t>
            </a:r>
            <a:r>
              <a:rPr lang="ru-RU" sz="1800" dirty="0">
                <a:solidFill>
                  <a:srgbClr val="000000"/>
                </a:solidFill>
                <a:effectLst/>
                <a:latin typeface="Times New Roman" panose="02020603050405020304" pitchFamily="18" charset="0"/>
                <a:ea typeface="Times New Roman" panose="02020603050405020304" pitchFamily="18" charset="0"/>
              </a:rPr>
              <a:t>, получают чистый лист для черновых записей, читают инструкцию по выполнению заданий и приступают к подготовке. Время на подготовку –</a:t>
            </a:r>
            <a:r>
              <a:rPr lang="ru-RU" sz="1800" b="1" dirty="0">
                <a:solidFill>
                  <a:srgbClr val="000000"/>
                </a:solidFill>
                <a:effectLst/>
                <a:latin typeface="Times New Roman" panose="02020603050405020304" pitchFamily="18" charset="0"/>
                <a:ea typeface="Times New Roman" panose="02020603050405020304" pitchFamily="18" charset="0"/>
              </a:rPr>
              <a:t> 15 минут.</a:t>
            </a:r>
            <a:endParaRPr lang="ru-RU" sz="1800" dirty="0">
              <a:effectLst/>
              <a:latin typeface="Times New Roman" panose="02020603050405020304" pitchFamily="18" charset="0"/>
              <a:ea typeface="Times New Roman" panose="02020603050405020304" pitchFamily="18" charset="0"/>
            </a:endParaRPr>
          </a:p>
          <a:p>
            <a:pPr algn="just">
              <a:lnSpc>
                <a:spcPct val="115000"/>
              </a:lnSpc>
              <a:spcAft>
                <a:spcPts val="300"/>
              </a:spcAft>
              <a:tabLst>
                <a:tab pos="483235" algn="l"/>
              </a:tabLst>
            </a:pPr>
            <a:r>
              <a:rPr lang="ru-RU" sz="1800" dirty="0">
                <a:solidFill>
                  <a:srgbClr val="000000"/>
                </a:solidFill>
                <a:effectLst/>
                <a:latin typeface="Times New Roman" panose="02020603050405020304" pitchFamily="18" charset="0"/>
                <a:ea typeface="Times New Roman" panose="02020603050405020304" pitchFamily="18" charset="0"/>
              </a:rPr>
              <a:t>4. Из аудитории для подготовки участники по одному разводятся по соответствующим выбранной теме жюри (см. пункт 8). Время на ответ – </a:t>
            </a:r>
            <a:r>
              <a:rPr lang="ru-RU" sz="1800" b="1" dirty="0">
                <a:solidFill>
                  <a:srgbClr val="000000"/>
                </a:solidFill>
                <a:effectLst/>
                <a:latin typeface="Times New Roman" panose="02020603050405020304" pitchFamily="18" charset="0"/>
                <a:ea typeface="Times New Roman" panose="02020603050405020304" pitchFamily="18" charset="0"/>
              </a:rPr>
              <a:t>8-10 минут</a:t>
            </a:r>
            <a:r>
              <a:rPr lang="ru-RU" sz="1800" dirty="0">
                <a:solidFill>
                  <a:srgbClr val="000000"/>
                </a:solidFill>
                <a:effectLst/>
                <a:latin typeface="Times New Roman" panose="02020603050405020304" pitchFamily="18" charset="0"/>
                <a:ea typeface="Times New Roman" panose="02020603050405020304" pitchFamily="18" charset="0"/>
              </a:rPr>
              <a:t>.</a:t>
            </a:r>
            <a:endParaRPr lang="ru-RU"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17467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BCB9583-1259-4B9B-B2A8-9C1B8E418444}"/>
              </a:ext>
            </a:extLst>
          </p:cNvPr>
          <p:cNvSpPr txBox="1"/>
          <p:nvPr/>
        </p:nvSpPr>
        <p:spPr>
          <a:xfrm>
            <a:off x="0" y="808874"/>
            <a:ext cx="12192000" cy="5789918"/>
          </a:xfrm>
          <a:prstGeom prst="rect">
            <a:avLst/>
          </a:prstGeom>
          <a:noFill/>
        </p:spPr>
        <p:txBody>
          <a:bodyPr wrap="square">
            <a:spAutoFit/>
          </a:bodyPr>
          <a:lstStyle/>
          <a:p>
            <a:pPr algn="just">
              <a:lnSpc>
                <a:spcPct val="115000"/>
              </a:lnSpc>
              <a:spcAft>
                <a:spcPts val="300"/>
              </a:spcAft>
              <a:tabLst>
                <a:tab pos="483235" algn="l"/>
              </a:tabLst>
            </a:pPr>
            <a:r>
              <a:rPr lang="ru-RU" sz="1800" spc="10" dirty="0">
                <a:solidFill>
                  <a:srgbClr val="000000"/>
                </a:solidFill>
                <a:effectLst/>
                <a:latin typeface="Times New Roman" panose="02020603050405020304" pitchFamily="18" charset="0"/>
                <a:ea typeface="Times New Roman" panose="02020603050405020304" pitchFamily="18" charset="0"/>
              </a:rPr>
              <a:t>5. Для проведения конкурса создаются жюри, в каждом из которых работают два эксперта. </a:t>
            </a:r>
            <a:r>
              <a:rPr lang="ru-RU" sz="1800" spc="-5" dirty="0">
                <a:solidFill>
                  <a:srgbClr val="000000"/>
                </a:solidFill>
                <a:effectLst/>
                <a:latin typeface="Times New Roman" panose="02020603050405020304" pitchFamily="18" charset="0"/>
                <a:ea typeface="Times New Roman" panose="02020603050405020304" pitchFamily="18" charset="0"/>
              </a:rPr>
              <a:t>Распределение экспертов в жюри происходит по жребию. </a:t>
            </a:r>
            <a:r>
              <a:rPr lang="ru-RU" sz="1800" spc="-20" dirty="0">
                <a:solidFill>
                  <a:srgbClr val="000000"/>
                </a:solidFill>
                <a:effectLst/>
                <a:latin typeface="Times New Roman" panose="02020603050405020304" pitchFamily="18" charset="0"/>
                <a:ea typeface="Times New Roman" panose="02020603050405020304" pitchFamily="18" charset="0"/>
              </a:rPr>
              <a:t>Все эксперты должны пройти необходимый инструктаж по проведению и оцениванию ответов устной части олимпиады.</a:t>
            </a:r>
            <a:endParaRPr lang="ru-RU" sz="1800" dirty="0">
              <a:effectLst/>
              <a:latin typeface="Times New Roman" panose="02020603050405020304" pitchFamily="18" charset="0"/>
              <a:ea typeface="Times New Roman" panose="02020603050405020304" pitchFamily="18" charset="0"/>
            </a:endParaRPr>
          </a:p>
          <a:p>
            <a:pPr algn="just">
              <a:lnSpc>
                <a:spcPct val="115000"/>
              </a:lnSpc>
              <a:spcAft>
                <a:spcPts val="300"/>
              </a:spcAft>
              <a:tabLst>
                <a:tab pos="483235" algn="l"/>
              </a:tabLst>
            </a:pPr>
            <a:r>
              <a:rPr lang="ru-RU" sz="1800" dirty="0">
                <a:solidFill>
                  <a:srgbClr val="000000"/>
                </a:solidFill>
                <a:effectLst/>
                <a:latin typeface="Times New Roman" panose="02020603050405020304" pitchFamily="18" charset="0"/>
                <a:ea typeface="Times New Roman" panose="02020603050405020304" pitchFamily="18" charset="0"/>
              </a:rPr>
              <a:t>6. Каждое жюри получает Критерии оценивания, Протокол и Инструкцию по проведению устного конкурса.</a:t>
            </a:r>
            <a:r>
              <a:rPr lang="ru-RU" sz="1800" spc="-10" dirty="0">
                <a:solidFill>
                  <a:srgbClr val="000000"/>
                </a:solidFill>
                <a:effectLst/>
                <a:latin typeface="Times New Roman" panose="02020603050405020304" pitchFamily="18" charset="0"/>
                <a:ea typeface="Times New Roman" panose="02020603050405020304" pitchFamily="18" charset="0"/>
              </a:rPr>
              <a:t> В ней содержатся и рекомендуемые ЦПМК вопросы для беседы с конкурсантами.</a:t>
            </a:r>
            <a:r>
              <a:rPr lang="ru-RU" sz="1800" dirty="0">
                <a:solidFill>
                  <a:srgbClr val="000000"/>
                </a:solidFill>
                <a:effectLst/>
                <a:latin typeface="Times New Roman" panose="02020603050405020304" pitchFamily="18" charset="0"/>
                <a:ea typeface="Times New Roman" panose="02020603050405020304" pitchFamily="18" charset="0"/>
              </a:rPr>
              <a:t> Рекомендуется закрепить за каждым жюри определенный набор тем (например, Жюри №1 – документы 1-3, Жюри №2 – документы 4-5 и т.д.), это облегчает работу как экспертов, так и разводящих. </a:t>
            </a:r>
            <a:endParaRPr lang="ru-RU" sz="1800" dirty="0">
              <a:effectLst/>
              <a:latin typeface="Times New Roman" panose="02020603050405020304" pitchFamily="18" charset="0"/>
              <a:ea typeface="Times New Roman" panose="02020603050405020304" pitchFamily="18" charset="0"/>
            </a:endParaRPr>
          </a:p>
          <a:p>
            <a:pPr algn="just">
              <a:lnSpc>
                <a:spcPct val="115000"/>
              </a:lnSpc>
              <a:spcAft>
                <a:spcPts val="300"/>
              </a:spcAft>
              <a:tabLst>
                <a:tab pos="730250" algn="l"/>
              </a:tabLst>
            </a:pPr>
            <a:r>
              <a:rPr lang="ru-RU" sz="1800" spc="-10" dirty="0">
                <a:solidFill>
                  <a:srgbClr val="000000"/>
                </a:solidFill>
                <a:effectLst/>
                <a:latin typeface="Times New Roman" panose="02020603050405020304" pitchFamily="18" charset="0"/>
                <a:ea typeface="Times New Roman" panose="02020603050405020304" pitchFamily="18" charset="0"/>
              </a:rPr>
              <a:t>7. Распределение обязанностей между членами жюри при проведении конкурса: </a:t>
            </a:r>
            <a:endParaRPr lang="ru-RU" sz="1800" dirty="0">
              <a:effectLst/>
              <a:latin typeface="Times New Roman" panose="02020603050405020304" pitchFamily="18" charset="0"/>
              <a:ea typeface="Times New Roman" panose="02020603050405020304" pitchFamily="18" charset="0"/>
            </a:endParaRPr>
          </a:p>
          <a:p>
            <a:pPr marL="180340" algn="just">
              <a:lnSpc>
                <a:spcPct val="115000"/>
              </a:lnSpc>
              <a:spcAft>
                <a:spcPts val="300"/>
              </a:spcAft>
              <a:tabLst>
                <a:tab pos="730250" algn="l"/>
              </a:tabLst>
            </a:pPr>
            <a:r>
              <a:rPr lang="ru-RU" sz="1800" spc="-10" dirty="0">
                <a:solidFill>
                  <a:srgbClr val="000000"/>
                </a:solidFill>
                <a:effectLst/>
                <a:latin typeface="Times New Roman" panose="02020603050405020304" pitchFamily="18" charset="0"/>
                <a:ea typeface="Times New Roman" panose="02020603050405020304" pitchFamily="18" charset="0"/>
              </a:rPr>
              <a:t>▪ проведение беседы с участником конкурса и заполнение протокола ответа (прилагается),</a:t>
            </a:r>
            <a:endParaRPr lang="ru-RU" sz="1800" dirty="0">
              <a:effectLst/>
              <a:latin typeface="Times New Roman" panose="02020603050405020304" pitchFamily="18" charset="0"/>
              <a:ea typeface="Times New Roman" panose="02020603050405020304" pitchFamily="18" charset="0"/>
            </a:endParaRPr>
          </a:p>
          <a:p>
            <a:pPr marL="180340" algn="just">
              <a:lnSpc>
                <a:spcPct val="115000"/>
              </a:lnSpc>
              <a:spcAft>
                <a:spcPts val="300"/>
              </a:spcAft>
              <a:tabLst>
                <a:tab pos="730250" algn="l"/>
              </a:tabLst>
            </a:pPr>
            <a:r>
              <a:rPr lang="ru-RU" sz="1800" spc="-10" dirty="0">
                <a:solidFill>
                  <a:srgbClr val="000000"/>
                </a:solidFill>
                <a:effectLst/>
                <a:latin typeface="Times New Roman" panose="02020603050405020304" pitchFamily="18" charset="0"/>
                <a:ea typeface="Times New Roman" panose="02020603050405020304" pitchFamily="18" charset="0"/>
              </a:rPr>
              <a:t>▪ запись на магнитофон/компьютер и заполнение протокола ответа.</a:t>
            </a:r>
            <a:endParaRPr lang="ru-RU" sz="1800" dirty="0">
              <a:effectLst/>
              <a:latin typeface="Times New Roman" panose="02020603050405020304" pitchFamily="18" charset="0"/>
              <a:ea typeface="Times New Roman" panose="02020603050405020304" pitchFamily="18" charset="0"/>
            </a:endParaRPr>
          </a:p>
          <a:p>
            <a:pPr algn="just">
              <a:lnSpc>
                <a:spcPct val="115000"/>
              </a:lnSpc>
              <a:spcAft>
                <a:spcPts val="300"/>
              </a:spcAft>
              <a:tabLst>
                <a:tab pos="730250" algn="l"/>
              </a:tabLst>
            </a:pPr>
            <a:r>
              <a:rPr lang="ru-RU" sz="1800" spc="-10" dirty="0">
                <a:solidFill>
                  <a:srgbClr val="000000"/>
                </a:solidFill>
                <a:effectLst/>
                <a:latin typeface="Times New Roman" panose="02020603050405020304" pitchFamily="18" charset="0"/>
                <a:ea typeface="Times New Roman" panose="02020603050405020304" pitchFamily="18" charset="0"/>
              </a:rPr>
              <a:t>Члены жюри могут поочередно выполнять обе функции.</a:t>
            </a:r>
            <a:endParaRPr lang="ru-RU" sz="1800" dirty="0">
              <a:effectLst/>
              <a:latin typeface="Times New Roman" panose="02020603050405020304" pitchFamily="18" charset="0"/>
              <a:ea typeface="Times New Roman" panose="02020603050405020304" pitchFamily="18" charset="0"/>
            </a:endParaRPr>
          </a:p>
          <a:p>
            <a:pPr algn="just">
              <a:lnSpc>
                <a:spcPct val="115000"/>
              </a:lnSpc>
              <a:spcAft>
                <a:spcPts val="300"/>
              </a:spcAft>
              <a:tabLst>
                <a:tab pos="483235" algn="l"/>
              </a:tabLst>
            </a:pPr>
            <a:r>
              <a:rPr lang="ru-RU" sz="1800" dirty="0">
                <a:solidFill>
                  <a:srgbClr val="000000"/>
                </a:solidFill>
                <a:effectLst/>
                <a:latin typeface="Times New Roman" panose="02020603050405020304" pitchFamily="18" charset="0"/>
                <a:ea typeface="Times New Roman" panose="02020603050405020304" pitchFamily="18" charset="0"/>
              </a:rPr>
              <a:t>8. Материалы </a:t>
            </a:r>
            <a:r>
              <a:rPr lang="ru-RU" sz="1800" spc="-20" dirty="0">
                <a:solidFill>
                  <a:srgbClr val="000000"/>
                </a:solidFill>
                <a:effectLst/>
                <a:latin typeface="Times New Roman" panose="02020603050405020304" pitchFamily="18" charset="0"/>
                <a:ea typeface="Times New Roman" panose="02020603050405020304" pitchFamily="18" charset="0"/>
              </a:rPr>
              <a:t>конкурса устной речи</a:t>
            </a:r>
            <a:r>
              <a:rPr lang="ru-RU" sz="1800" dirty="0">
                <a:solidFill>
                  <a:srgbClr val="000000"/>
                </a:solidFill>
                <a:effectLst/>
                <a:latin typeface="Times New Roman" panose="02020603050405020304" pitchFamily="18" charset="0"/>
                <a:ea typeface="Times New Roman" panose="02020603050405020304" pitchFamily="18" charset="0"/>
              </a:rPr>
              <a:t> вскрываются в аудитории для подготовки непосредственно перед началом устной части олимпиады. Несанкционированный выход наблюдателей и экспертов (членов жюри) из аудитории после вскрытия материалов запрещен.</a:t>
            </a:r>
            <a:endParaRPr lang="ru-RU" sz="1800" dirty="0">
              <a:effectLst/>
              <a:latin typeface="Times New Roman" panose="02020603050405020304" pitchFamily="18" charset="0"/>
              <a:ea typeface="Times New Roman" panose="02020603050405020304" pitchFamily="18" charset="0"/>
            </a:endParaRPr>
          </a:p>
          <a:p>
            <a:pPr algn="just">
              <a:lnSpc>
                <a:spcPct val="115000"/>
              </a:lnSpc>
              <a:spcAft>
                <a:spcPts val="300"/>
              </a:spcAft>
              <a:tabLst>
                <a:tab pos="730250" algn="l"/>
              </a:tabLst>
            </a:pPr>
            <a:r>
              <a:rPr lang="ru-RU" sz="1800" spc="-10" dirty="0">
                <a:solidFill>
                  <a:srgbClr val="000000"/>
                </a:solidFill>
                <a:effectLst/>
                <a:latin typeface="Times New Roman" panose="02020603050405020304" pitchFamily="18" charset="0"/>
                <a:ea typeface="Times New Roman" panose="02020603050405020304" pitchFamily="18" charset="0"/>
              </a:rPr>
              <a:t>9. Участники конкурса, после 15 минутной подготовки, заходят в аудитории по одному.</a:t>
            </a:r>
            <a:endParaRPr lang="ru-RU" sz="1800" dirty="0">
              <a:effectLst/>
              <a:latin typeface="Times New Roman" panose="02020603050405020304" pitchFamily="18" charset="0"/>
              <a:ea typeface="Times New Roman" panose="02020603050405020304" pitchFamily="18" charset="0"/>
            </a:endParaRPr>
          </a:p>
          <a:p>
            <a:pPr algn="just">
              <a:lnSpc>
                <a:spcPct val="115000"/>
              </a:lnSpc>
              <a:spcAft>
                <a:spcPts val="300"/>
              </a:spcAft>
              <a:tabLst>
                <a:tab pos="730250" algn="l"/>
              </a:tabLst>
            </a:pPr>
            <a:r>
              <a:rPr lang="ru-RU" sz="1800" spc="-10" dirty="0">
                <a:solidFill>
                  <a:srgbClr val="000000"/>
                </a:solidFill>
                <a:effectLst/>
                <a:latin typeface="Times New Roman" panose="02020603050405020304" pitchFamily="18" charset="0"/>
                <a:ea typeface="Times New Roman" panose="02020603050405020304" pitchFamily="18" charset="0"/>
              </a:rPr>
              <a:t>10. Первый этап – монологическое высказывание по выбранному письменному документу. Длительность ответа – 4-5 минут.</a:t>
            </a:r>
            <a:endParaRPr lang="ru-RU"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543640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08FCA3C-91EA-4637-A07A-3EE60559EDC1}"/>
              </a:ext>
            </a:extLst>
          </p:cNvPr>
          <p:cNvSpPr txBox="1"/>
          <p:nvPr/>
        </p:nvSpPr>
        <p:spPr>
          <a:xfrm>
            <a:off x="0" y="847263"/>
            <a:ext cx="12192000" cy="2478243"/>
          </a:xfrm>
          <a:prstGeom prst="rect">
            <a:avLst/>
          </a:prstGeom>
          <a:noFill/>
        </p:spPr>
        <p:txBody>
          <a:bodyPr wrap="square">
            <a:spAutoFit/>
          </a:bodyPr>
          <a:lstStyle/>
          <a:p>
            <a:pPr algn="just">
              <a:lnSpc>
                <a:spcPct val="115000"/>
              </a:lnSpc>
              <a:spcAft>
                <a:spcPts val="300"/>
              </a:spcAft>
              <a:tabLst>
                <a:tab pos="730250" algn="l"/>
              </a:tabLst>
            </a:pPr>
            <a:r>
              <a:rPr lang="ru-RU" sz="1800" spc="-10" dirty="0">
                <a:solidFill>
                  <a:srgbClr val="000000"/>
                </a:solidFill>
                <a:effectLst/>
                <a:latin typeface="Times New Roman" panose="02020603050405020304" pitchFamily="18" charset="0"/>
                <a:ea typeface="Times New Roman" panose="02020603050405020304" pitchFamily="18" charset="0"/>
              </a:rPr>
              <a:t>11. Второй этап – диалогическая речь в виде беседы с членами жюри. Длительность беседы – 4-5 минут. </a:t>
            </a:r>
            <a:endParaRPr lang="ru-RU" sz="1800" dirty="0">
              <a:effectLst/>
              <a:latin typeface="Times New Roman" panose="02020603050405020304" pitchFamily="18" charset="0"/>
              <a:ea typeface="Times New Roman" panose="02020603050405020304" pitchFamily="18" charset="0"/>
            </a:endParaRPr>
          </a:p>
          <a:p>
            <a:pPr algn="just">
              <a:lnSpc>
                <a:spcPct val="115000"/>
              </a:lnSpc>
              <a:spcAft>
                <a:spcPts val="300"/>
              </a:spcAft>
              <a:tabLst>
                <a:tab pos="730250" algn="l"/>
              </a:tabLst>
            </a:pPr>
            <a:r>
              <a:rPr lang="ru-RU" sz="1800" spc="-10" dirty="0">
                <a:solidFill>
                  <a:srgbClr val="000000"/>
                </a:solidFill>
                <a:effectLst/>
                <a:latin typeface="Times New Roman" panose="02020603050405020304" pitchFamily="18" charset="0"/>
                <a:ea typeface="Times New Roman" panose="02020603050405020304" pitchFamily="18" charset="0"/>
              </a:rPr>
              <a:t>12. Все ответы участников обязательно записываются на магнитофон/диктофон/компьютер.</a:t>
            </a:r>
            <a:endParaRPr lang="ru-RU" sz="1800" dirty="0">
              <a:effectLst/>
              <a:latin typeface="Times New Roman" panose="02020603050405020304" pitchFamily="18" charset="0"/>
              <a:ea typeface="Times New Roman" panose="02020603050405020304" pitchFamily="18" charset="0"/>
            </a:endParaRPr>
          </a:p>
          <a:p>
            <a:pPr algn="just">
              <a:lnSpc>
                <a:spcPct val="115000"/>
              </a:lnSpc>
              <a:spcAft>
                <a:spcPts val="300"/>
              </a:spcAft>
              <a:tabLst>
                <a:tab pos="730250" algn="l"/>
              </a:tabLst>
            </a:pPr>
            <a:r>
              <a:rPr lang="ru-RU" sz="1800" dirty="0">
                <a:solidFill>
                  <a:srgbClr val="000000"/>
                </a:solidFill>
                <a:effectLst/>
                <a:latin typeface="Times New Roman" panose="02020603050405020304" pitchFamily="18" charset="0"/>
                <a:ea typeface="Times New Roman" panose="02020603050405020304" pitchFamily="18" charset="0"/>
              </a:rPr>
              <a:t>13. Ответы участников оцениваются двумя экспертами в соответствии с прилагаемыми критериями и заносятся в протокол.</a:t>
            </a:r>
            <a:endParaRPr lang="ru-RU" sz="1800" dirty="0">
              <a:effectLst/>
              <a:latin typeface="Times New Roman" panose="02020603050405020304" pitchFamily="18" charset="0"/>
              <a:ea typeface="Times New Roman" panose="02020603050405020304" pitchFamily="18" charset="0"/>
            </a:endParaRPr>
          </a:p>
          <a:p>
            <a:pPr algn="just">
              <a:lnSpc>
                <a:spcPct val="120000"/>
              </a:lnSpc>
              <a:spcAft>
                <a:spcPts val="300"/>
              </a:spcAft>
              <a:tabLst>
                <a:tab pos="438785" algn="l"/>
              </a:tabLst>
            </a:pPr>
            <a:r>
              <a:rPr lang="ru-RU" sz="1800" spc="15" dirty="0">
                <a:solidFill>
                  <a:srgbClr val="000000"/>
                </a:solidFill>
                <a:effectLst/>
                <a:latin typeface="Times New Roman" panose="02020603050405020304" pitchFamily="18" charset="0"/>
                <a:ea typeface="Times New Roman" panose="02020603050405020304" pitchFamily="18" charset="0"/>
              </a:rPr>
              <a:t>14. </a:t>
            </a:r>
            <a:r>
              <a:rPr lang="ru-RU" sz="1800" dirty="0">
                <a:solidFill>
                  <a:srgbClr val="000000"/>
                </a:solidFill>
                <a:effectLst/>
                <a:latin typeface="Times New Roman" panose="02020603050405020304" pitchFamily="18" charset="0"/>
                <a:ea typeface="Times New Roman" panose="02020603050405020304" pitchFamily="18" charset="0"/>
              </a:rPr>
              <a:t>Количество баллов, предусмотренное за выполнение задания, указано в Листе заданий. </a:t>
            </a:r>
            <a:r>
              <a:rPr lang="ru-RU" sz="1800" spc="15" dirty="0">
                <a:solidFill>
                  <a:srgbClr val="000000"/>
                </a:solidFill>
                <a:effectLst/>
                <a:latin typeface="Times New Roman" panose="02020603050405020304" pitchFamily="18" charset="0"/>
                <a:ea typeface="Times New Roman" panose="02020603050405020304" pitchFamily="18" charset="0"/>
              </a:rPr>
              <a:t>Единицей оценивания является целый балл, его деление на части не допускается.</a:t>
            </a:r>
            <a:endParaRPr lang="ru-RU" sz="1800" dirty="0">
              <a:effectLst/>
              <a:latin typeface="Times New Roman" panose="02020603050405020304" pitchFamily="18" charset="0"/>
              <a:ea typeface="Times New Roman" panose="02020603050405020304" pitchFamily="18" charset="0"/>
            </a:endParaRPr>
          </a:p>
          <a:p>
            <a:pPr algn="just">
              <a:lnSpc>
                <a:spcPct val="115000"/>
              </a:lnSpc>
              <a:spcAft>
                <a:spcPts val="300"/>
              </a:spcAft>
              <a:tabLst>
                <a:tab pos="730250" algn="l"/>
              </a:tabLst>
            </a:pPr>
            <a:r>
              <a:rPr lang="ru-RU" sz="1800" dirty="0">
                <a:solidFill>
                  <a:srgbClr val="000000"/>
                </a:solidFill>
                <a:effectLst/>
                <a:latin typeface="Times New Roman" panose="02020603050405020304" pitchFamily="18" charset="0"/>
                <a:ea typeface="Times New Roman" panose="02020603050405020304" pitchFamily="18" charset="0"/>
              </a:rPr>
              <a:t>15. В сложных случаях сделанные записи прослушиваются всем составом жюри.</a:t>
            </a:r>
            <a:endParaRPr lang="ru-RU"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363736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C1C1511-4817-44AF-8BFF-F091545DF70E}"/>
              </a:ext>
            </a:extLst>
          </p:cNvPr>
          <p:cNvSpPr txBox="1"/>
          <p:nvPr/>
        </p:nvSpPr>
        <p:spPr>
          <a:xfrm>
            <a:off x="0" y="437668"/>
            <a:ext cx="12192000" cy="5982663"/>
          </a:xfrm>
          <a:prstGeom prst="rect">
            <a:avLst/>
          </a:prstGeom>
          <a:noFill/>
        </p:spPr>
        <p:txBody>
          <a:bodyPr wrap="square">
            <a:spAutoFit/>
          </a:bodyPr>
          <a:lstStyle/>
          <a:p>
            <a:pPr marR="269875" algn="ctr">
              <a:lnSpc>
                <a:spcPct val="150000"/>
              </a:lnSpc>
              <a:spcBef>
                <a:spcPts val="1200"/>
              </a:spcBef>
              <a:spcAft>
                <a:spcPts val="600"/>
              </a:spcAft>
            </a:pPr>
            <a:r>
              <a:rPr lang="ru-RU" sz="2000" b="1" dirty="0">
                <a:solidFill>
                  <a:srgbClr val="FF0000"/>
                </a:solidFill>
                <a:effectLst/>
                <a:latin typeface="Times New Roman" panose="02020603050405020304" pitchFamily="18" charset="0"/>
                <a:ea typeface="Times New Roman" panose="02020603050405020304" pitchFamily="18" charset="0"/>
              </a:rPr>
              <a:t>Критерии и методика оценивания выполненных олимпиадных заданий</a:t>
            </a:r>
            <a:endParaRPr lang="ru-RU" sz="2000" dirty="0">
              <a:solidFill>
                <a:srgbClr val="FF0000"/>
              </a:solidFill>
              <a:effectLst/>
              <a:latin typeface="Times New Roman" panose="02020603050405020304" pitchFamily="18" charset="0"/>
              <a:ea typeface="Times New Roman" panose="02020603050405020304" pitchFamily="18" charset="0"/>
            </a:endParaRPr>
          </a:p>
          <a:p>
            <a:pPr indent="540385" algn="just">
              <a:lnSpc>
                <a:spcPct val="150000"/>
              </a:lnSpc>
              <a:spcAft>
                <a:spcPts val="600"/>
              </a:spcAft>
              <a:tabLst>
                <a:tab pos="-1890395" algn="l"/>
              </a:tabLst>
            </a:pPr>
            <a:r>
              <a:rPr lang="ru-RU" sz="1800" dirty="0">
                <a:effectLst/>
                <a:latin typeface="Times New Roman" panose="02020603050405020304" pitchFamily="18" charset="0"/>
                <a:ea typeface="Times New Roman" panose="02020603050405020304" pitchFamily="18" charset="0"/>
              </a:rPr>
              <a:t>Заключительный этап олимпиады по французскому языку содержит пять конкурсов. </a:t>
            </a:r>
            <a:r>
              <a:rPr lang="ru-RU" sz="1800" dirty="0">
                <a:effectLst/>
                <a:latin typeface="Times New Roman" panose="02020603050405020304" pitchFamily="18" charset="0"/>
                <a:ea typeface="Calibri" panose="020F0502020204030204" pitchFamily="34" charset="0"/>
              </a:rPr>
              <a:t>Учащиеся 9-х, 10-х и 11-х классов выполняют одни и те же задания: уровень сложности В2+ по европейской шкале. </a:t>
            </a:r>
            <a:endParaRPr lang="ru-RU" sz="1800" dirty="0">
              <a:effectLst/>
              <a:latin typeface="Times New Roman" panose="02020603050405020304" pitchFamily="18" charset="0"/>
              <a:ea typeface="Times New Roman" panose="02020603050405020304" pitchFamily="18" charset="0"/>
            </a:endParaRPr>
          </a:p>
          <a:p>
            <a:pPr indent="540385" algn="just">
              <a:lnSpc>
                <a:spcPct val="150000"/>
              </a:lnSpc>
              <a:spcAft>
                <a:spcPts val="600"/>
              </a:spcAft>
            </a:pPr>
            <a:r>
              <a:rPr lang="ru-RU" sz="1800" dirty="0">
                <a:effectLst/>
                <a:latin typeface="Times New Roman" panose="02020603050405020304" pitchFamily="18" charset="0"/>
                <a:ea typeface="Times New Roman" panose="02020603050405020304" pitchFamily="18" charset="0"/>
              </a:rPr>
              <a:t>Четыре конкурса проводятся </a:t>
            </a:r>
            <a:r>
              <a:rPr lang="ru-RU" sz="1800" dirty="0">
                <a:effectLst/>
                <a:latin typeface="Times New Roman" panose="02020603050405020304" pitchFamily="18" charset="0"/>
                <a:ea typeface="Calibri" panose="020F0502020204030204" pitchFamily="34" charset="0"/>
              </a:rPr>
              <a:t>в письменной форме: лексико-грамматический тест, понимание устного текста, понимание письменн</a:t>
            </a:r>
            <a:r>
              <a:rPr lang="ru-RU" sz="1800" dirty="0">
                <a:effectLst/>
                <a:latin typeface="Times New Roman" panose="02020603050405020304" pitchFamily="18" charset="0"/>
                <a:ea typeface="Times New Roman" panose="02020603050405020304" pitchFamily="18" charset="0"/>
              </a:rPr>
              <a:t>ых </a:t>
            </a:r>
            <a:r>
              <a:rPr lang="ru-RU" sz="1800" dirty="0">
                <a:effectLst/>
                <a:latin typeface="Times New Roman" panose="02020603050405020304" pitchFamily="18" charset="0"/>
                <a:ea typeface="Calibri" panose="020F0502020204030204" pitchFamily="34" charset="0"/>
              </a:rPr>
              <a:t>текст</a:t>
            </a:r>
            <a:r>
              <a:rPr lang="ru-RU" sz="1800" dirty="0">
                <a:effectLst/>
                <a:latin typeface="Times New Roman" panose="02020603050405020304" pitchFamily="18" charset="0"/>
                <a:ea typeface="Times New Roman" panose="02020603050405020304" pitchFamily="18" charset="0"/>
              </a:rPr>
              <a:t>ов, </a:t>
            </a:r>
            <a:r>
              <a:rPr lang="ru-RU" sz="1800" dirty="0">
                <a:effectLst/>
                <a:latin typeface="Times New Roman" panose="02020603050405020304" pitchFamily="18" charset="0"/>
                <a:ea typeface="Calibri" panose="020F0502020204030204" pitchFamily="34" charset="0"/>
              </a:rPr>
              <a:t>продуцирование письменной речи.</a:t>
            </a:r>
            <a:r>
              <a:rPr lang="ru-RU" sz="1800" dirty="0">
                <a:effectLst/>
                <a:latin typeface="Times New Roman" panose="02020603050405020304" pitchFamily="18" charset="0"/>
                <a:ea typeface="Times New Roman" panose="02020603050405020304" pitchFamily="18" charset="0"/>
              </a:rPr>
              <a:t> Результаты оформляются в виде Листа ответов.</a:t>
            </a:r>
          </a:p>
          <a:p>
            <a:pPr indent="540385" algn="just">
              <a:lnSpc>
                <a:spcPct val="150000"/>
              </a:lnSpc>
              <a:spcAft>
                <a:spcPts val="600"/>
              </a:spcAft>
            </a:pPr>
            <a:r>
              <a:rPr lang="ru-RU" sz="1800" dirty="0">
                <a:effectLst/>
                <a:latin typeface="Times New Roman" panose="02020603050405020304" pitchFamily="18" charset="0"/>
                <a:ea typeface="Calibri" panose="020F0502020204030204" pitchFamily="34" charset="0"/>
              </a:rPr>
              <a:t>Проверке подлежат скан-копии листов ответов на бумажных носителях. Каждый Лист ответов (скан-копия) проверяется двумя экспертами, которые назначаются методом случайной выборки.</a:t>
            </a:r>
            <a:endParaRPr lang="ru-RU" sz="1800" dirty="0">
              <a:effectLst/>
              <a:latin typeface="Times New Roman" panose="02020603050405020304" pitchFamily="18" charset="0"/>
              <a:ea typeface="Times New Roman" panose="02020603050405020304" pitchFamily="18" charset="0"/>
            </a:endParaRPr>
          </a:p>
          <a:p>
            <a:pPr indent="540385" algn="just">
              <a:lnSpc>
                <a:spcPct val="150000"/>
              </a:lnSpc>
              <a:spcAft>
                <a:spcPts val="600"/>
              </a:spcAft>
            </a:pPr>
            <a:r>
              <a:rPr lang="ru-RU" sz="1800" dirty="0">
                <a:effectLst/>
                <a:latin typeface="Times New Roman" panose="02020603050405020304" pitchFamily="18" charset="0"/>
                <a:ea typeface="Calibri" panose="020F0502020204030204" pitchFamily="34" charset="0"/>
              </a:rPr>
              <a:t>Лист</a:t>
            </a:r>
            <a:r>
              <a:rPr lang="ru-RU" sz="1800" dirty="0">
                <a:effectLst/>
                <a:latin typeface="Times New Roman" panose="02020603050405020304" pitchFamily="18" charset="0"/>
                <a:ea typeface="Times New Roman" panose="02020603050405020304" pitchFamily="18" charset="0"/>
              </a:rPr>
              <a:t>ы</a:t>
            </a:r>
            <a:r>
              <a:rPr lang="ru-RU" sz="1800" dirty="0">
                <a:effectLst/>
                <a:latin typeface="Times New Roman" panose="02020603050405020304" pitchFamily="18" charset="0"/>
                <a:ea typeface="Calibri" panose="020F0502020204030204" pitchFamily="34" charset="0"/>
              </a:rPr>
              <a:t> ответов</a:t>
            </a:r>
            <a:r>
              <a:rPr lang="ru-RU" sz="1800" dirty="0">
                <a:effectLst/>
                <a:latin typeface="Times New Roman" panose="02020603050405020304" pitchFamily="18" charset="0"/>
                <a:ea typeface="Times New Roman" panose="02020603050405020304" pitchFamily="18" charset="0"/>
              </a:rPr>
              <a:t> «Л</a:t>
            </a:r>
            <a:r>
              <a:rPr lang="ru-RU" sz="1800" dirty="0">
                <a:effectLst/>
                <a:latin typeface="Times New Roman" panose="02020603050405020304" pitchFamily="18" charset="0"/>
                <a:ea typeface="Calibri" panose="020F0502020204030204" pitchFamily="34" charset="0"/>
              </a:rPr>
              <a:t>ексико-грамматический тест</a:t>
            </a:r>
            <a:r>
              <a:rPr lang="ru-RU" sz="1800" dirty="0">
                <a:effectLst/>
                <a:latin typeface="Times New Roman" panose="02020603050405020304" pitchFamily="18" charset="0"/>
                <a:ea typeface="Times New Roman" panose="02020603050405020304" pitchFamily="18" charset="0"/>
              </a:rPr>
              <a:t>» и «П</a:t>
            </a:r>
            <a:r>
              <a:rPr lang="ru-RU" sz="1800" dirty="0">
                <a:effectLst/>
                <a:latin typeface="Times New Roman" panose="02020603050405020304" pitchFamily="18" charset="0"/>
                <a:ea typeface="Calibri" panose="020F0502020204030204" pitchFamily="34" charset="0"/>
              </a:rPr>
              <a:t>онимание устного текста», «Понимание письменн</a:t>
            </a:r>
            <a:r>
              <a:rPr lang="ru-RU" sz="1800" dirty="0">
                <a:effectLst/>
                <a:latin typeface="Times New Roman" panose="02020603050405020304" pitchFamily="18" charset="0"/>
                <a:ea typeface="Times New Roman" panose="02020603050405020304" pitchFamily="18" charset="0"/>
              </a:rPr>
              <a:t>ых </a:t>
            </a:r>
            <a:r>
              <a:rPr lang="ru-RU" sz="1800" dirty="0">
                <a:effectLst/>
                <a:latin typeface="Times New Roman" panose="02020603050405020304" pitchFamily="18" charset="0"/>
                <a:ea typeface="Calibri" panose="020F0502020204030204" pitchFamily="34" charset="0"/>
              </a:rPr>
              <a:t>текст</a:t>
            </a:r>
            <a:r>
              <a:rPr lang="ru-RU" sz="1800" dirty="0">
                <a:effectLst/>
                <a:latin typeface="Times New Roman" panose="02020603050405020304" pitchFamily="18" charset="0"/>
                <a:ea typeface="Times New Roman" panose="02020603050405020304" pitchFamily="18" charset="0"/>
              </a:rPr>
              <a:t>ов»</a:t>
            </a:r>
            <a:r>
              <a:rPr lang="ru-RU" sz="1800" dirty="0">
                <a:effectLst/>
                <a:latin typeface="Times New Roman" panose="02020603050405020304" pitchFamily="18" charset="0"/>
                <a:ea typeface="Calibri" panose="020F0502020204030204" pitchFamily="34" charset="0"/>
              </a:rPr>
              <a:t> (скан-копии) </a:t>
            </a:r>
            <a:r>
              <a:rPr lang="ru-RU" sz="1800" dirty="0">
                <a:effectLst/>
                <a:latin typeface="Times New Roman" panose="02020603050405020304" pitchFamily="18" charset="0"/>
                <a:ea typeface="Times New Roman" panose="02020603050405020304" pitchFamily="18" charset="0"/>
              </a:rPr>
              <a:t>проверяются по </a:t>
            </a:r>
            <a:r>
              <a:rPr lang="ru-RU" sz="1800" b="1" dirty="0">
                <a:effectLst/>
                <a:latin typeface="Times New Roman" panose="02020603050405020304" pitchFamily="18" charset="0"/>
                <a:ea typeface="Times New Roman" panose="02020603050405020304" pitchFamily="18" charset="0"/>
              </a:rPr>
              <a:t>ключам</a:t>
            </a:r>
            <a:r>
              <a:rPr lang="ru-RU" sz="1800" dirty="0">
                <a:effectLst/>
                <a:latin typeface="Times New Roman" panose="02020603050405020304" pitchFamily="18" charset="0"/>
                <a:ea typeface="Times New Roman" panose="02020603050405020304" pitchFamily="18" charset="0"/>
              </a:rPr>
              <a:t>, листы ответов «П</a:t>
            </a:r>
            <a:r>
              <a:rPr lang="ru-RU" sz="1800" dirty="0">
                <a:effectLst/>
                <a:latin typeface="Times New Roman" panose="02020603050405020304" pitchFamily="18" charset="0"/>
                <a:ea typeface="Calibri" panose="020F0502020204030204" pitchFamily="34" charset="0"/>
              </a:rPr>
              <a:t>исьменн</a:t>
            </a:r>
            <a:r>
              <a:rPr lang="ru-RU" sz="1800" dirty="0">
                <a:effectLst/>
                <a:latin typeface="Times New Roman" panose="02020603050405020304" pitchFamily="18" charset="0"/>
                <a:ea typeface="Times New Roman" panose="02020603050405020304" pitchFamily="18" charset="0"/>
              </a:rPr>
              <a:t>ая</a:t>
            </a:r>
            <a:r>
              <a:rPr lang="ru-RU" sz="1800" dirty="0">
                <a:effectLst/>
                <a:latin typeface="Times New Roman" panose="02020603050405020304" pitchFamily="18" charset="0"/>
                <a:ea typeface="Calibri" panose="020F0502020204030204" pitchFamily="34" charset="0"/>
              </a:rPr>
              <a:t> реч</a:t>
            </a:r>
            <a:r>
              <a:rPr lang="ru-RU" sz="1800" dirty="0">
                <a:effectLst/>
                <a:latin typeface="Times New Roman" panose="02020603050405020304" pitchFamily="18" charset="0"/>
                <a:ea typeface="Times New Roman" panose="02020603050405020304" pitchFamily="18" charset="0"/>
              </a:rPr>
              <a:t>ь» (скан-копии) - по </a:t>
            </a:r>
            <a:r>
              <a:rPr lang="ru-RU" sz="1800" b="1" dirty="0">
                <a:effectLst/>
                <a:latin typeface="Times New Roman" panose="02020603050405020304" pitchFamily="18" charset="0"/>
                <a:ea typeface="Times New Roman" panose="02020603050405020304" pitchFamily="18" charset="0"/>
              </a:rPr>
              <a:t>критериям</a:t>
            </a:r>
            <a:r>
              <a:rPr lang="ru-RU" sz="1800" dirty="0">
                <a:effectLst/>
                <a:latin typeface="Times New Roman" panose="02020603050405020304" pitchFamily="18" charset="0"/>
                <a:ea typeface="Times New Roman" panose="02020603050405020304" pitchFamily="18" charset="0"/>
              </a:rPr>
              <a:t>.</a:t>
            </a:r>
          </a:p>
          <a:p>
            <a:pPr indent="540385" algn="just">
              <a:lnSpc>
                <a:spcPct val="150000"/>
              </a:lnSpc>
              <a:spcAft>
                <a:spcPts val="600"/>
              </a:spcAft>
            </a:pPr>
            <a:r>
              <a:rPr lang="ru-RU" sz="1800" dirty="0">
                <a:effectLst/>
                <a:latin typeface="Times New Roman" panose="02020603050405020304" pitchFamily="18" charset="0"/>
                <a:ea typeface="Times New Roman" panose="02020603050405020304" pitchFamily="18" charset="0"/>
              </a:rPr>
              <a:t>Пятый конкурс проводится в устной форме. Ответ участника осуществляется в присутствии двух экспертов, а также записывается на цифровом носителе. Для оценивания используются </a:t>
            </a:r>
            <a:r>
              <a:rPr lang="ru-RU" sz="1800" b="1" dirty="0">
                <a:effectLst/>
                <a:latin typeface="Times New Roman" panose="02020603050405020304" pitchFamily="18" charset="0"/>
                <a:ea typeface="Times New Roman" panose="02020603050405020304" pitchFamily="18" charset="0"/>
              </a:rPr>
              <a:t>критерии</a:t>
            </a:r>
            <a:r>
              <a:rPr lang="ru-RU" sz="1800" dirty="0">
                <a:effectLst/>
                <a:latin typeface="Times New Roman" panose="02020603050405020304" pitchFamily="18" charset="0"/>
                <a:ea typeface="Times New Roman" panose="02020603050405020304" pitchFamily="18" charset="0"/>
              </a:rPr>
              <a:t>. </a:t>
            </a:r>
          </a:p>
          <a:p>
            <a:pPr indent="540385" algn="just">
              <a:lnSpc>
                <a:spcPct val="150000"/>
              </a:lnSpc>
              <a:spcAft>
                <a:spcPts val="600"/>
              </a:spcAft>
            </a:pPr>
            <a:r>
              <a:rPr lang="ru-RU" sz="1800" spc="15" dirty="0">
                <a:solidFill>
                  <a:srgbClr val="000000"/>
                </a:solidFill>
                <a:effectLst/>
                <a:latin typeface="Times New Roman" panose="02020603050405020304" pitchFamily="18" charset="0"/>
                <a:ea typeface="Times New Roman" panose="02020603050405020304" pitchFamily="18" charset="0"/>
              </a:rPr>
              <a:t>Единицей оценивания во всех конкурсах является целый балл, его деление на части не допускается.</a:t>
            </a:r>
            <a:endParaRPr lang="ru-RU" sz="1800" dirty="0">
              <a:effectLst/>
              <a:latin typeface="Times New Roman" panose="02020603050405020304" pitchFamily="18" charset="0"/>
              <a:ea typeface="Times New Roman" panose="02020603050405020304" pitchFamily="18" charset="0"/>
            </a:endParaRPr>
          </a:p>
          <a:p>
            <a:pPr indent="540385" algn="just">
              <a:lnSpc>
                <a:spcPct val="150000"/>
              </a:lnSpc>
              <a:spcAft>
                <a:spcPts val="600"/>
              </a:spcAft>
              <a:tabLst>
                <a:tab pos="685800" algn="l"/>
              </a:tabLst>
            </a:pPr>
            <a:r>
              <a:rPr lang="ru-RU" sz="1800" dirty="0">
                <a:effectLst/>
                <a:latin typeface="Times New Roman" panose="02020603050405020304" pitchFamily="18" charset="0"/>
                <a:ea typeface="Times New Roman" panose="02020603050405020304" pitchFamily="18" charset="0"/>
              </a:rPr>
              <a:t>Процедура проверки зависит от вида речевой деятельности и типа задания.</a:t>
            </a:r>
          </a:p>
        </p:txBody>
      </p:sp>
    </p:spTree>
    <p:extLst>
      <p:ext uri="{BB962C8B-B14F-4D97-AF65-F5344CB8AC3E}">
        <p14:creationId xmlns:p14="http://schemas.microsoft.com/office/powerpoint/2010/main" val="2139215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D4CB1BB-28A1-40B7-840B-005F3CB52B94}"/>
              </a:ext>
            </a:extLst>
          </p:cNvPr>
          <p:cNvSpPr txBox="1"/>
          <p:nvPr/>
        </p:nvSpPr>
        <p:spPr>
          <a:xfrm>
            <a:off x="0" y="229919"/>
            <a:ext cx="12192000" cy="6398162"/>
          </a:xfrm>
          <a:prstGeom prst="rect">
            <a:avLst/>
          </a:prstGeom>
          <a:noFill/>
        </p:spPr>
        <p:txBody>
          <a:bodyPr wrap="square">
            <a:spAutoFit/>
          </a:bodyPr>
          <a:lstStyle/>
          <a:p>
            <a:pPr algn="ctr">
              <a:lnSpc>
                <a:spcPct val="150000"/>
              </a:lnSpc>
              <a:spcAft>
                <a:spcPts val="600"/>
              </a:spcAft>
            </a:pPr>
            <a:r>
              <a:rPr lang="ru-RU" sz="2000" b="1" dirty="0">
                <a:solidFill>
                  <a:srgbClr val="FF0000"/>
                </a:solidFill>
                <a:effectLst/>
                <a:latin typeface="Times New Roman" panose="02020603050405020304" pitchFamily="18" charset="0"/>
                <a:ea typeface="Times New Roman" panose="02020603050405020304" pitchFamily="18" charset="0"/>
              </a:rPr>
              <a:t>Языковая компетенция</a:t>
            </a:r>
            <a:endParaRPr lang="ru-RU" sz="2000" dirty="0">
              <a:solidFill>
                <a:srgbClr val="FF0000"/>
              </a:solidFill>
              <a:effectLst/>
              <a:latin typeface="Times New Roman" panose="02020603050405020304" pitchFamily="18" charset="0"/>
              <a:ea typeface="Times New Roman" panose="02020603050405020304" pitchFamily="18" charset="0"/>
            </a:endParaRPr>
          </a:p>
          <a:p>
            <a:pPr indent="449580" algn="just">
              <a:lnSpc>
                <a:spcPct val="150000"/>
              </a:lnSpc>
              <a:spcAft>
                <a:spcPts val="600"/>
              </a:spcAft>
            </a:pPr>
            <a:r>
              <a:rPr lang="ru-RU" sz="1800" b="1" dirty="0">
                <a:effectLst/>
                <a:latin typeface="Times New Roman" panose="02020603050405020304" pitchFamily="18" charset="0"/>
                <a:ea typeface="Times New Roman" panose="02020603050405020304" pitchFamily="18" charset="0"/>
              </a:rPr>
              <a:t>Лексико-грамматический тест.</a:t>
            </a:r>
            <a:r>
              <a:rPr lang="ru-RU" sz="1800" dirty="0">
                <a:effectLst/>
                <a:latin typeface="Times New Roman" panose="02020603050405020304" pitchFamily="18" charset="0"/>
                <a:ea typeface="Times New Roman" panose="02020603050405020304" pitchFamily="18" charset="0"/>
              </a:rPr>
              <a:t> </a:t>
            </a:r>
          </a:p>
          <a:p>
            <a:pPr algn="just">
              <a:lnSpc>
                <a:spcPct val="150000"/>
              </a:lnSpc>
              <a:spcAft>
                <a:spcPts val="600"/>
              </a:spcAft>
            </a:pPr>
            <a:r>
              <a:rPr lang="ru-RU" sz="1800" i="1" dirty="0">
                <a:effectLst/>
                <a:latin typeface="Times New Roman" panose="02020603050405020304" pitchFamily="18" charset="0"/>
                <a:ea typeface="Times New Roman" panose="02020603050405020304" pitchFamily="18" charset="0"/>
              </a:rPr>
              <a:t>Задания на заполнение лакун (местоимения, предлоги, артикли), восстановление </a:t>
            </a:r>
            <a:r>
              <a:rPr lang="ru-RU" sz="1800" i="1" spc="15" dirty="0">
                <a:effectLst/>
                <a:latin typeface="Times New Roman" panose="02020603050405020304" pitchFamily="18" charset="0"/>
                <a:ea typeface="Times New Roman" panose="02020603050405020304" pitchFamily="18" charset="0"/>
              </a:rPr>
              <a:t>временного развертывания текста (определение глагольных форм наклонения и времени), упорядочение, множественный выбор и пр</a:t>
            </a:r>
            <a:r>
              <a:rPr lang="ru-RU" sz="1800" i="1" dirty="0">
                <a:effectLst/>
                <a:latin typeface="Times New Roman" panose="02020603050405020304" pitchFamily="18" charset="0"/>
                <a:ea typeface="Times New Roman" panose="02020603050405020304" pitchFamily="18" charset="0"/>
              </a:rPr>
              <a:t>.</a:t>
            </a:r>
            <a:r>
              <a:rPr lang="ru-RU" sz="1800" dirty="0">
                <a:effectLst/>
                <a:latin typeface="Times New Roman" panose="02020603050405020304" pitchFamily="18" charset="0"/>
                <a:ea typeface="Times New Roman" panose="02020603050405020304" pitchFamily="18" charset="0"/>
              </a:rPr>
              <a:t> Оценивание строго по ключу, за каждый правильный ответ выставляется указанное в ключах количество баллов, никакие варианты ответов, отличные от ключа, не принимаются. </a:t>
            </a:r>
          </a:p>
          <a:p>
            <a:pPr>
              <a:lnSpc>
                <a:spcPct val="150000"/>
              </a:lnSpc>
              <a:spcAft>
                <a:spcPts val="600"/>
              </a:spcAft>
            </a:pPr>
            <a:r>
              <a:rPr lang="ru-RU" sz="1800" b="1" dirty="0">
                <a:effectLst/>
                <a:latin typeface="Times New Roman" panose="02020603050405020304" pitchFamily="18" charset="0"/>
                <a:ea typeface="Times New Roman" panose="02020603050405020304" pitchFamily="18" charset="0"/>
              </a:rPr>
              <a:t>Рецептивные виды речевой деятельности</a:t>
            </a:r>
            <a:endParaRPr lang="ru-RU" sz="1800" dirty="0">
              <a:effectLst/>
              <a:latin typeface="Times New Roman" panose="02020603050405020304" pitchFamily="18" charset="0"/>
              <a:ea typeface="Times New Roman" panose="02020603050405020304" pitchFamily="18" charset="0"/>
            </a:endParaRPr>
          </a:p>
          <a:p>
            <a:pPr algn="just">
              <a:lnSpc>
                <a:spcPct val="150000"/>
              </a:lnSpc>
              <a:spcAft>
                <a:spcPts val="600"/>
              </a:spcAft>
            </a:pPr>
            <a:r>
              <a:rPr lang="ru-RU" sz="1800" b="1" dirty="0">
                <a:effectLst/>
                <a:latin typeface="Times New Roman" panose="02020603050405020304" pitchFamily="18" charset="0"/>
                <a:ea typeface="Times New Roman" panose="02020603050405020304" pitchFamily="18" charset="0"/>
              </a:rPr>
              <a:t>Понимание устного текста.</a:t>
            </a:r>
            <a:r>
              <a:rPr lang="ru-RU" sz="1800" dirty="0">
                <a:effectLst/>
                <a:latin typeface="Times New Roman" panose="02020603050405020304" pitchFamily="18" charset="0"/>
                <a:ea typeface="Times New Roman" panose="02020603050405020304" pitchFamily="18" charset="0"/>
              </a:rPr>
              <a:t> </a:t>
            </a:r>
          </a:p>
          <a:p>
            <a:pPr algn="just">
              <a:lnSpc>
                <a:spcPct val="150000"/>
              </a:lnSpc>
              <a:spcAft>
                <a:spcPts val="600"/>
              </a:spcAft>
            </a:pPr>
            <a:r>
              <a:rPr lang="ru-RU" sz="1800" i="1" dirty="0">
                <a:effectLst/>
                <a:latin typeface="Times New Roman" panose="02020603050405020304" pitchFamily="18" charset="0"/>
                <a:ea typeface="Times New Roman" panose="02020603050405020304" pitchFamily="18" charset="0"/>
              </a:rPr>
              <a:t>Задания на множественный и альтернативный выбор.</a:t>
            </a:r>
            <a:r>
              <a:rPr lang="ru-RU" sz="1800" dirty="0">
                <a:effectLst/>
                <a:latin typeface="Times New Roman" panose="02020603050405020304" pitchFamily="18" charset="0"/>
                <a:ea typeface="Times New Roman" panose="02020603050405020304" pitchFamily="18" charset="0"/>
              </a:rPr>
              <a:t> Оценивание строго по ключу. За каждый правильный ответ выставляется указанное в ключах количество баллов, никакие варианты ответов, отличные от ключа, не принимаются.</a:t>
            </a:r>
            <a:r>
              <a:rPr lang="ru-RU" sz="1800" i="1" dirty="0">
                <a:effectLst/>
                <a:latin typeface="Times New Roman" panose="02020603050405020304" pitchFamily="18" charset="0"/>
                <a:ea typeface="Times New Roman" panose="02020603050405020304" pitchFamily="18" charset="0"/>
              </a:rPr>
              <a:t> </a:t>
            </a:r>
            <a:endParaRPr lang="ru-RU" sz="1800" dirty="0">
              <a:effectLst/>
              <a:latin typeface="Times New Roman" panose="02020603050405020304" pitchFamily="18" charset="0"/>
              <a:ea typeface="Times New Roman" panose="02020603050405020304" pitchFamily="18" charset="0"/>
            </a:endParaRPr>
          </a:p>
          <a:p>
            <a:pPr algn="just">
              <a:lnSpc>
                <a:spcPct val="150000"/>
              </a:lnSpc>
              <a:spcAft>
                <a:spcPts val="600"/>
              </a:spcAft>
            </a:pPr>
            <a:r>
              <a:rPr lang="ru-RU" sz="1800" i="1" dirty="0">
                <a:effectLst/>
                <a:latin typeface="Times New Roman" panose="02020603050405020304" pitchFamily="18" charset="0"/>
                <a:ea typeface="Times New Roman" panose="02020603050405020304" pitchFamily="18" charset="0"/>
              </a:rPr>
              <a:t>Задания, требующие краткий ответ. </a:t>
            </a:r>
            <a:r>
              <a:rPr lang="ru-RU" sz="1800" dirty="0">
                <a:effectLst/>
                <a:latin typeface="Times New Roman" panose="02020603050405020304" pitchFamily="18" charset="0"/>
                <a:ea typeface="Times New Roman" panose="02020603050405020304" pitchFamily="18" charset="0"/>
              </a:rPr>
              <a:t>Оцениванию подлежит только информативный компонент ответа: в ключе через косую черту даны приемлемые варианты ответов. </a:t>
            </a:r>
          </a:p>
          <a:p>
            <a:pPr marR="269875" algn="just">
              <a:lnSpc>
                <a:spcPct val="150000"/>
              </a:lnSpc>
              <a:spcAft>
                <a:spcPts val="600"/>
              </a:spcAft>
            </a:pPr>
            <a:r>
              <a:rPr lang="ru-RU" sz="1800" i="1" dirty="0">
                <a:effectLst/>
                <a:latin typeface="Times New Roman" panose="02020603050405020304" pitchFamily="18" charset="0"/>
                <a:ea typeface="Times New Roman" panose="02020603050405020304" pitchFamily="18" charset="0"/>
              </a:rPr>
              <a:t>Задания, требующие развернутый ответ:</a:t>
            </a:r>
            <a:r>
              <a:rPr lang="ru-RU" sz="1800" dirty="0">
                <a:effectLst/>
                <a:latin typeface="Times New Roman" panose="02020603050405020304" pitchFamily="18" charset="0"/>
                <a:ea typeface="Times New Roman" panose="02020603050405020304" pitchFamily="18" charset="0"/>
              </a:rPr>
              <a:t> Оцениванию подлежат как информативный компонент ответа (приемлемые варианты ответов даны через косую черту), так и его языковая правильность.</a:t>
            </a:r>
          </a:p>
        </p:txBody>
      </p:sp>
    </p:spTree>
    <p:extLst>
      <p:ext uri="{BB962C8B-B14F-4D97-AF65-F5344CB8AC3E}">
        <p14:creationId xmlns:p14="http://schemas.microsoft.com/office/powerpoint/2010/main" val="686450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77543CA-57BB-4E86-97AD-C69CAAD96A0F}"/>
              </a:ext>
            </a:extLst>
          </p:cNvPr>
          <p:cNvSpPr txBox="1"/>
          <p:nvPr/>
        </p:nvSpPr>
        <p:spPr>
          <a:xfrm>
            <a:off x="0" y="386027"/>
            <a:ext cx="12192000" cy="5242782"/>
          </a:xfrm>
          <a:prstGeom prst="rect">
            <a:avLst/>
          </a:prstGeom>
          <a:noFill/>
        </p:spPr>
        <p:txBody>
          <a:bodyPr wrap="square">
            <a:spAutoFit/>
          </a:bodyPr>
          <a:lstStyle/>
          <a:p>
            <a:pPr algn="ctr">
              <a:lnSpc>
                <a:spcPct val="150000"/>
              </a:lnSpc>
              <a:spcAft>
                <a:spcPts val="600"/>
              </a:spcAft>
            </a:pPr>
            <a:r>
              <a:rPr lang="ru-RU" sz="2400" b="1" dirty="0">
                <a:solidFill>
                  <a:srgbClr val="FF0000"/>
                </a:solidFill>
                <a:effectLst/>
                <a:latin typeface="Times New Roman" panose="02020603050405020304" pitchFamily="18" charset="0"/>
                <a:ea typeface="Times New Roman" panose="02020603050405020304" pitchFamily="18" charset="0"/>
              </a:rPr>
              <a:t>Понимание письменных текстов.</a:t>
            </a:r>
            <a:r>
              <a:rPr lang="ru-RU" sz="2400" dirty="0">
                <a:solidFill>
                  <a:srgbClr val="FF0000"/>
                </a:solidFill>
                <a:effectLst/>
                <a:latin typeface="Times New Roman" panose="02020603050405020304" pitchFamily="18" charset="0"/>
                <a:ea typeface="Times New Roman" panose="02020603050405020304" pitchFamily="18" charset="0"/>
              </a:rPr>
              <a:t> </a:t>
            </a:r>
          </a:p>
          <a:p>
            <a:pPr algn="just">
              <a:lnSpc>
                <a:spcPct val="150000"/>
              </a:lnSpc>
              <a:spcAft>
                <a:spcPts val="600"/>
              </a:spcAft>
            </a:pPr>
            <a:r>
              <a:rPr lang="ru-RU" sz="2400" i="1" dirty="0">
                <a:effectLst/>
                <a:latin typeface="Times New Roman" panose="02020603050405020304" pitchFamily="18" charset="0"/>
                <a:ea typeface="Times New Roman" panose="02020603050405020304" pitchFamily="18" charset="0"/>
              </a:rPr>
              <a:t>Задания на множественный и альтернативный выбор</a:t>
            </a:r>
            <a:r>
              <a:rPr lang="ru-RU" sz="2400" dirty="0">
                <a:effectLst/>
                <a:latin typeface="Times New Roman" panose="02020603050405020304" pitchFamily="18" charset="0"/>
                <a:ea typeface="Times New Roman" panose="02020603050405020304" pitchFamily="18" charset="0"/>
              </a:rPr>
              <a:t>. Оценивание строго по ключу. За каждый правильный ответ выставляется указанное в ключах количество баллов, никакие варианты ответов, отличные от ключа, не принимаются.</a:t>
            </a:r>
          </a:p>
          <a:p>
            <a:pPr algn="just">
              <a:lnSpc>
                <a:spcPct val="150000"/>
              </a:lnSpc>
              <a:spcAft>
                <a:spcPts val="600"/>
              </a:spcAft>
            </a:pPr>
            <a:r>
              <a:rPr lang="ru-RU" sz="2400" i="1" dirty="0">
                <a:effectLst/>
                <a:latin typeface="Times New Roman" panose="02020603050405020304" pitchFamily="18" charset="0"/>
                <a:ea typeface="Times New Roman" panose="02020603050405020304" pitchFamily="18" charset="0"/>
              </a:rPr>
              <a:t>Задания, требующие краткий ответ. </a:t>
            </a:r>
            <a:r>
              <a:rPr lang="ru-RU" sz="2400" dirty="0">
                <a:effectLst/>
                <a:latin typeface="Times New Roman" panose="02020603050405020304" pitchFamily="18" charset="0"/>
                <a:ea typeface="Times New Roman" panose="02020603050405020304" pitchFamily="18" charset="0"/>
              </a:rPr>
              <a:t>Оцениванию подлежит только информативный компонент ответа: в ключе через косую черту даны приемлемые варианты ответов.</a:t>
            </a:r>
          </a:p>
          <a:p>
            <a:pPr marR="269875" algn="just">
              <a:lnSpc>
                <a:spcPct val="150000"/>
              </a:lnSpc>
              <a:spcAft>
                <a:spcPts val="600"/>
              </a:spcAft>
            </a:pPr>
            <a:r>
              <a:rPr lang="ru-RU" sz="2400" i="1" dirty="0">
                <a:effectLst/>
                <a:latin typeface="Times New Roman" panose="02020603050405020304" pitchFamily="18" charset="0"/>
                <a:ea typeface="Times New Roman" panose="02020603050405020304" pitchFamily="18" charset="0"/>
              </a:rPr>
              <a:t>Задания, требующие развернутый ответ:</a:t>
            </a:r>
            <a:r>
              <a:rPr lang="ru-RU" sz="2400" dirty="0">
                <a:effectLst/>
                <a:latin typeface="Times New Roman" panose="02020603050405020304" pitchFamily="18" charset="0"/>
                <a:ea typeface="Times New Roman" panose="02020603050405020304" pitchFamily="18" charset="0"/>
              </a:rPr>
              <a:t> Оцениванию подлежат как информативный компонент ответа (приемлемые варианты ответов даны через косую черту), так и его языковая правильность.</a:t>
            </a:r>
          </a:p>
        </p:txBody>
      </p:sp>
    </p:spTree>
    <p:extLst>
      <p:ext uri="{BB962C8B-B14F-4D97-AF65-F5344CB8AC3E}">
        <p14:creationId xmlns:p14="http://schemas.microsoft.com/office/powerpoint/2010/main" val="14725316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22F639-A7D8-4407-8047-C7699F50A670}"/>
              </a:ext>
            </a:extLst>
          </p:cNvPr>
          <p:cNvSpPr txBox="1"/>
          <p:nvPr/>
        </p:nvSpPr>
        <p:spPr>
          <a:xfrm>
            <a:off x="0" y="1501717"/>
            <a:ext cx="12192000" cy="2427844"/>
          </a:xfrm>
          <a:prstGeom prst="rect">
            <a:avLst/>
          </a:prstGeom>
          <a:noFill/>
        </p:spPr>
        <p:txBody>
          <a:bodyPr wrap="square">
            <a:spAutoFit/>
          </a:bodyPr>
          <a:lstStyle/>
          <a:p>
            <a:pPr algn="ctr">
              <a:lnSpc>
                <a:spcPct val="150000"/>
              </a:lnSpc>
              <a:spcAft>
                <a:spcPts val="600"/>
              </a:spcAft>
            </a:pPr>
            <a:r>
              <a:rPr lang="ru-RU" sz="2800" b="1" dirty="0">
                <a:solidFill>
                  <a:srgbClr val="FF0000"/>
                </a:solidFill>
                <a:effectLst/>
                <a:latin typeface="Times New Roman" panose="02020603050405020304" pitchFamily="18" charset="0"/>
                <a:ea typeface="Times New Roman" panose="02020603050405020304" pitchFamily="18" charset="0"/>
              </a:rPr>
              <a:t>Продуктивные виды речевой деятельности</a:t>
            </a:r>
            <a:endParaRPr lang="ru-RU" sz="2800" dirty="0">
              <a:solidFill>
                <a:srgbClr val="FF0000"/>
              </a:solidFill>
              <a:effectLst/>
              <a:latin typeface="Times New Roman" panose="02020603050405020304" pitchFamily="18" charset="0"/>
              <a:ea typeface="Times New Roman" panose="02020603050405020304" pitchFamily="18" charset="0"/>
            </a:endParaRPr>
          </a:p>
          <a:p>
            <a:pPr algn="just">
              <a:lnSpc>
                <a:spcPct val="150000"/>
              </a:lnSpc>
              <a:spcAft>
                <a:spcPts val="600"/>
              </a:spcAft>
              <a:tabLst>
                <a:tab pos="381000" algn="l"/>
              </a:tabLst>
            </a:pPr>
            <a:r>
              <a:rPr lang="ru-RU" sz="1800" dirty="0">
                <a:effectLst/>
                <a:latin typeface="Times New Roman" panose="02020603050405020304" pitchFamily="18" charset="0"/>
                <a:ea typeface="Times New Roman" panose="02020603050405020304" pitchFamily="18" charset="0"/>
              </a:rPr>
              <a:t>Для оценивания продуктивной речевой деятельности (как письменной, так и устной) разработаны шкалы оценивания, которые включают два практически равновеликих по баллам блока: решение коммуникативной задачи (50%) и языковая правильность (50%). Каждый блок содержит критерии оценивания с указанием того количества баллов, которые предусмотрены за каждый из них. Для удобства работы экспертов отформатированы протоколы проверки.</a:t>
            </a:r>
          </a:p>
        </p:txBody>
      </p:sp>
    </p:spTree>
    <p:extLst>
      <p:ext uri="{BB962C8B-B14F-4D97-AF65-F5344CB8AC3E}">
        <p14:creationId xmlns:p14="http://schemas.microsoft.com/office/powerpoint/2010/main" val="325387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1837130D-C055-4D0B-85B5-0B15135003E5}"/>
              </a:ext>
            </a:extLst>
          </p:cNvPr>
          <p:cNvSpPr txBox="1"/>
          <p:nvPr/>
        </p:nvSpPr>
        <p:spPr>
          <a:xfrm>
            <a:off x="0" y="-35538"/>
            <a:ext cx="12192000" cy="6929076"/>
          </a:xfrm>
          <a:prstGeom prst="rect">
            <a:avLst/>
          </a:prstGeom>
          <a:noFill/>
        </p:spPr>
        <p:txBody>
          <a:bodyPr wrap="square">
            <a:spAutoFit/>
          </a:bodyPr>
          <a:lstStyle/>
          <a:p>
            <a:pPr marL="6985" algn="ctr">
              <a:spcBef>
                <a:spcPts val="600"/>
              </a:spcBef>
              <a:spcAft>
                <a:spcPts val="1200"/>
              </a:spcAft>
              <a:tabLst>
                <a:tab pos="1167130" algn="l"/>
              </a:tabLst>
            </a:pPr>
            <a:r>
              <a:rPr lang="ru-RU" sz="1800" b="1" dirty="0">
                <a:solidFill>
                  <a:srgbClr val="FF0000"/>
                </a:solidFill>
                <a:effectLst/>
                <a:latin typeface="Times New Roman" panose="02020603050405020304" pitchFamily="18" charset="0"/>
                <a:ea typeface="Times New Roman" panose="02020603050405020304" pitchFamily="18" charset="0"/>
              </a:rPr>
              <a:t>Правила проведения</a:t>
            </a:r>
            <a:r>
              <a:rPr lang="ru-RU" sz="1800" b="0" dirty="0">
                <a:solidFill>
                  <a:srgbClr val="FF0000"/>
                </a:solidFill>
                <a:effectLst/>
                <a:latin typeface="Times New Roman" panose="02020603050405020304" pitchFamily="18" charset="0"/>
                <a:ea typeface="Times New Roman" panose="02020603050405020304" pitchFamily="18" charset="0"/>
              </a:rPr>
              <a:t> </a:t>
            </a:r>
            <a:r>
              <a:rPr lang="ru-RU" sz="1800" b="1" dirty="0">
                <a:solidFill>
                  <a:srgbClr val="FF0000"/>
                </a:solidFill>
                <a:effectLst/>
                <a:latin typeface="Times New Roman" panose="02020603050405020304" pitchFamily="18" charset="0"/>
                <a:ea typeface="Times New Roman" panose="02020603050405020304" pitchFamily="18" charset="0"/>
              </a:rPr>
              <a:t>лексико-грамматического теста</a:t>
            </a:r>
          </a:p>
          <a:p>
            <a:pPr algn="just">
              <a:lnSpc>
                <a:spcPct val="130000"/>
              </a:lnSpc>
              <a:spcAft>
                <a:spcPts val="300"/>
              </a:spcAft>
            </a:pPr>
            <a:r>
              <a:rPr lang="ru-RU" sz="1800" dirty="0">
                <a:effectLst/>
                <a:latin typeface="Times New Roman" panose="02020603050405020304" pitchFamily="18" charset="0"/>
                <a:ea typeface="Times New Roman" panose="02020603050405020304" pitchFamily="18" charset="0"/>
              </a:rPr>
              <a:t>1. Пакет, подготовленный для конкурсантов Центральной предметно-методической комиссией, содержит </a:t>
            </a:r>
            <a:r>
              <a:rPr lang="ru-RU" sz="1800" b="1" dirty="0">
                <a:effectLst/>
                <a:latin typeface="Times New Roman" panose="02020603050405020304" pitchFamily="18" charset="0"/>
                <a:ea typeface="Times New Roman" panose="02020603050405020304" pitchFamily="18" charset="0"/>
              </a:rPr>
              <a:t>лист ответов</a:t>
            </a:r>
            <a:r>
              <a:rPr lang="ru-RU" sz="1800" dirty="0">
                <a:effectLst/>
                <a:latin typeface="Times New Roman" panose="02020603050405020304" pitchFamily="18" charset="0"/>
                <a:ea typeface="Times New Roman" panose="02020603050405020304" pitchFamily="18" charset="0"/>
              </a:rPr>
              <a:t> и </a:t>
            </a:r>
            <a:r>
              <a:rPr lang="ru-RU" sz="1800" b="1" dirty="0">
                <a:effectLst/>
                <a:latin typeface="Times New Roman" panose="02020603050405020304" pitchFamily="18" charset="0"/>
                <a:ea typeface="Times New Roman" panose="02020603050405020304" pitchFamily="18" charset="0"/>
              </a:rPr>
              <a:t>лист заданий</a:t>
            </a:r>
            <a:r>
              <a:rPr lang="ru-RU" sz="1800" dirty="0">
                <a:effectLst/>
                <a:latin typeface="Times New Roman" panose="02020603050405020304" pitchFamily="18" charset="0"/>
                <a:ea typeface="Times New Roman" panose="02020603050405020304" pitchFamily="18" charset="0"/>
              </a:rPr>
              <a:t>. </a:t>
            </a:r>
          </a:p>
          <a:p>
            <a:pPr algn="just">
              <a:lnSpc>
                <a:spcPct val="130000"/>
              </a:lnSpc>
              <a:spcAft>
                <a:spcPts val="300"/>
              </a:spcAft>
            </a:pPr>
            <a:r>
              <a:rPr lang="ru-RU" sz="1800" dirty="0">
                <a:effectLst/>
                <a:latin typeface="Times New Roman" panose="02020603050405020304" pitchFamily="18" charset="0"/>
                <a:ea typeface="Times New Roman" panose="02020603050405020304" pitchFamily="18" charset="0"/>
              </a:rPr>
              <a:t>2. Перед началом работы необходимо раздать участникам </a:t>
            </a:r>
            <a:r>
              <a:rPr lang="ru-RU" sz="1800" b="1" dirty="0">
                <a:effectLst/>
                <a:latin typeface="Times New Roman" panose="02020603050405020304" pitchFamily="18" charset="0"/>
                <a:ea typeface="Times New Roman" panose="02020603050405020304" pitchFamily="18" charset="0"/>
              </a:rPr>
              <a:t>листы ответов</a:t>
            </a:r>
            <a:r>
              <a:rPr lang="ru-RU" sz="1800" dirty="0">
                <a:effectLst/>
                <a:latin typeface="Times New Roman" panose="02020603050405020304" pitchFamily="18" charset="0"/>
                <a:ea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rPr>
              <a:t>чистые листы бумаги</a:t>
            </a:r>
            <a:r>
              <a:rPr lang="ru-RU" sz="1800" dirty="0">
                <a:effectLst/>
                <a:latin typeface="Times New Roman" panose="02020603050405020304" pitchFamily="18" charset="0"/>
                <a:ea typeface="Times New Roman" panose="02020603050405020304" pitchFamily="18" charset="0"/>
              </a:rPr>
              <a:t> для черновых записей и провести </a:t>
            </a:r>
            <a:r>
              <a:rPr lang="ru-RU" sz="1800" b="1" dirty="0">
                <a:effectLst/>
                <a:latin typeface="Times New Roman" panose="02020603050405020304" pitchFamily="18" charset="0"/>
                <a:ea typeface="Times New Roman" panose="02020603050405020304" pitchFamily="18" charset="0"/>
              </a:rPr>
              <a:t>инструктаж</a:t>
            </a:r>
            <a:r>
              <a:rPr lang="ru-RU" sz="1800" dirty="0">
                <a:effectLst/>
                <a:latin typeface="Times New Roman" panose="02020603050405020304" pitchFamily="18" charset="0"/>
                <a:ea typeface="Times New Roman" panose="02020603050405020304" pitchFamily="18" charset="0"/>
              </a:rPr>
              <a:t> учащихся по заполнению листа ответов, по порядку сдачи выданных документов после окончания работы.</a:t>
            </a:r>
          </a:p>
          <a:p>
            <a:pPr indent="270510" algn="just">
              <a:lnSpc>
                <a:spcPct val="150000"/>
              </a:lnSpc>
            </a:pPr>
            <a:r>
              <a:rPr lang="ru-RU" sz="1800" dirty="0">
                <a:effectLst/>
                <a:latin typeface="Times New Roman" panose="02020603050405020304" pitchFamily="18" charset="0"/>
                <a:ea typeface="Times New Roman" panose="02020603050405020304" pitchFamily="18" charset="0"/>
              </a:rPr>
              <a:t>3. </a:t>
            </a:r>
            <a:r>
              <a:rPr lang="ru-RU" sz="1800" b="1" dirty="0">
                <a:effectLst/>
                <a:latin typeface="Times New Roman" panose="02020603050405020304" pitchFamily="18" charset="0"/>
                <a:ea typeface="Times New Roman" panose="02020603050405020304" pitchFamily="18" charset="0"/>
              </a:rPr>
              <a:t>Лист ответов (ЛО)</a:t>
            </a:r>
            <a:r>
              <a:rPr lang="ru-RU" sz="1800" dirty="0">
                <a:effectLst/>
                <a:latin typeface="Times New Roman" panose="02020603050405020304" pitchFamily="18" charset="0"/>
                <a:ea typeface="Times New Roman" panose="02020603050405020304" pitchFamily="18" charset="0"/>
              </a:rPr>
              <a:t> – документ, подлежащий проверке, поэтому его заполнение должно быть проведено с максимальной тщательностью.</a:t>
            </a:r>
            <a:r>
              <a:rPr lang="ru-RU" sz="1800" b="1" dirty="0">
                <a:effectLst/>
                <a:latin typeface="Times New Roman" panose="02020603050405020304" pitchFamily="18" charset="0"/>
                <a:ea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rPr>
              <a:t>ЛО</a:t>
            </a:r>
            <a:r>
              <a:rPr lang="ru-RU" sz="1800" b="1" dirty="0">
                <a:effectLst/>
                <a:latin typeface="Times New Roman" panose="02020603050405020304" pitchFamily="18" charset="0"/>
                <a:ea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rPr>
              <a:t>имеет две рубрики: </a:t>
            </a:r>
            <a:r>
              <a:rPr lang="ru-RU" sz="1800" b="1" dirty="0">
                <a:effectLst/>
                <a:latin typeface="Times New Roman" panose="02020603050405020304" pitchFamily="18" charset="0"/>
                <a:ea typeface="Times New Roman" panose="02020603050405020304" pitchFamily="18" charset="0"/>
              </a:rPr>
              <a:t>регистрация</a:t>
            </a:r>
            <a:r>
              <a:rPr lang="ru-RU" sz="1800" dirty="0">
                <a:effectLst/>
                <a:latin typeface="Times New Roman" panose="02020603050405020304" pitchFamily="18" charset="0"/>
                <a:ea typeface="Times New Roman" panose="02020603050405020304" pitchFamily="18" charset="0"/>
              </a:rPr>
              <a:t> и </a:t>
            </a:r>
            <a:r>
              <a:rPr lang="ru-RU" sz="1800" b="1" dirty="0">
                <a:effectLst/>
                <a:latin typeface="Times New Roman" panose="02020603050405020304" pitchFamily="18" charset="0"/>
                <a:ea typeface="Times New Roman" panose="02020603050405020304" pitchFamily="18" charset="0"/>
              </a:rPr>
              <a:t>таблица ответов</a:t>
            </a:r>
            <a:r>
              <a:rPr lang="ru-RU" sz="1800" dirty="0">
                <a:effectLst/>
                <a:latin typeface="Times New Roman" panose="02020603050405020304" pitchFamily="18" charset="0"/>
                <a:ea typeface="Times New Roman" panose="02020603050405020304" pitchFamily="18" charset="0"/>
              </a:rPr>
              <a:t>. До начала работы участник олимпиады</a:t>
            </a:r>
            <a:r>
              <a:rPr lang="ru-RU" sz="1800" b="1" dirty="0">
                <a:effectLst/>
                <a:latin typeface="Times New Roman" panose="02020603050405020304" pitchFamily="18" charset="0"/>
                <a:ea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rPr>
              <a:t>записывает в </a:t>
            </a:r>
            <a:r>
              <a:rPr lang="ru-RU" sz="1800" b="1" dirty="0">
                <a:effectLst/>
                <a:latin typeface="Times New Roman" panose="02020603050405020304" pitchFamily="18" charset="0"/>
                <a:ea typeface="Times New Roman" panose="02020603050405020304" pitchFamily="18" charset="0"/>
              </a:rPr>
              <a:t>клетки регистрации</a:t>
            </a:r>
            <a:r>
              <a:rPr lang="ru-RU" sz="1800" dirty="0">
                <a:effectLst/>
                <a:latin typeface="Times New Roman" panose="02020603050405020304" pitchFamily="18" charset="0"/>
                <a:ea typeface="Times New Roman" panose="02020603050405020304" pitchFamily="18" charset="0"/>
              </a:rPr>
              <a:t> присвоенный ему номер.</a:t>
            </a:r>
          </a:p>
          <a:p>
            <a:pPr algn="just">
              <a:lnSpc>
                <a:spcPct val="130000"/>
              </a:lnSpc>
              <a:spcAft>
                <a:spcPts val="300"/>
              </a:spcAft>
            </a:pPr>
            <a:r>
              <a:rPr lang="ru-RU" sz="1800" dirty="0">
                <a:effectLst/>
                <a:latin typeface="Times New Roman" panose="02020603050405020304" pitchFamily="18" charset="0"/>
                <a:ea typeface="Times New Roman" panose="02020603050405020304" pitchFamily="18" charset="0"/>
              </a:rPr>
              <a:t>В </a:t>
            </a:r>
            <a:r>
              <a:rPr lang="ru-RU" sz="1800" b="1" dirty="0">
                <a:effectLst/>
                <a:latin typeface="Times New Roman" panose="02020603050405020304" pitchFamily="18" charset="0"/>
                <a:ea typeface="Times New Roman" panose="02020603050405020304" pitchFamily="18" charset="0"/>
              </a:rPr>
              <a:t>таблице ответов</a:t>
            </a:r>
            <a:r>
              <a:rPr lang="ru-RU" sz="1800" dirty="0">
                <a:effectLst/>
                <a:latin typeface="Times New Roman" panose="02020603050405020304" pitchFamily="18" charset="0"/>
                <a:ea typeface="Times New Roman" panose="02020603050405020304" pitchFamily="18" charset="0"/>
              </a:rPr>
              <a:t>, в зависимости от типа ожидаемого ответа, предусмотрены либо клетки, в которые участник вставляет или обводит выбранные буквы ответа, либо «окна» для вписывания слов или фраз.</a:t>
            </a:r>
          </a:p>
          <a:p>
            <a:pPr algn="just">
              <a:lnSpc>
                <a:spcPct val="130000"/>
              </a:lnSpc>
              <a:spcAft>
                <a:spcPts val="300"/>
              </a:spcAft>
            </a:pPr>
            <a:r>
              <a:rPr lang="ru-RU" sz="1800" dirty="0">
                <a:effectLst/>
                <a:latin typeface="Times New Roman" panose="02020603050405020304" pitchFamily="18" charset="0"/>
                <a:ea typeface="Times New Roman" panose="02020603050405020304" pitchFamily="18" charset="0"/>
              </a:rPr>
              <a:t>Исправления в ЛО не желательны. Однако следует все-таки объяснить и показать на доске, как разборчиво вносить исправления в ЛО.</a:t>
            </a:r>
          </a:p>
          <a:p>
            <a:pPr algn="just">
              <a:lnSpc>
                <a:spcPct val="130000"/>
              </a:lnSpc>
              <a:spcAft>
                <a:spcPts val="300"/>
              </a:spcAft>
            </a:pPr>
            <a:r>
              <a:rPr lang="ru-RU" sz="1800" dirty="0">
                <a:effectLst/>
                <a:latin typeface="Times New Roman" panose="02020603050405020304" pitchFamily="18" charset="0"/>
                <a:ea typeface="Times New Roman" panose="02020603050405020304" pitchFamily="18" charset="0"/>
              </a:rPr>
              <a:t>4. Затем следует объяснить порядок работы с </a:t>
            </a:r>
            <a:r>
              <a:rPr lang="ru-RU" sz="1800" b="1" dirty="0">
                <a:effectLst/>
                <a:latin typeface="Times New Roman" panose="02020603050405020304" pitchFamily="18" charset="0"/>
                <a:ea typeface="Times New Roman" panose="02020603050405020304" pitchFamily="18" charset="0"/>
              </a:rPr>
              <a:t>листом заданий (ЛЗ), </a:t>
            </a:r>
            <a:r>
              <a:rPr lang="ru-RU" sz="1800" dirty="0">
                <a:effectLst/>
                <a:latin typeface="Times New Roman" panose="02020603050405020304" pitchFamily="18" charset="0"/>
                <a:ea typeface="Times New Roman" panose="02020603050405020304" pitchFamily="18" charset="0"/>
              </a:rPr>
              <a:t>который включает письменный текст-основу и вопросник с заданиями. ЛЗ используется как</a:t>
            </a:r>
            <a:r>
              <a:rPr lang="ru-RU" sz="1800" b="1" dirty="0">
                <a:effectLst/>
                <a:latin typeface="Times New Roman" panose="02020603050405020304" pitchFamily="18" charset="0"/>
                <a:ea typeface="Times New Roman" panose="02020603050405020304" pitchFamily="18" charset="0"/>
              </a:rPr>
              <a:t> черновик: в тексте и в таблице вариантов можно делать любые пометки.</a:t>
            </a:r>
            <a:r>
              <a:rPr lang="ru-RU" sz="1800" dirty="0">
                <a:effectLst/>
                <a:latin typeface="Times New Roman" panose="02020603050405020304" pitchFamily="18" charset="0"/>
                <a:ea typeface="Times New Roman" panose="02020603050405020304" pitchFamily="18" charset="0"/>
              </a:rPr>
              <a:t> В нем несколько страниц. Если для удобства раздачи они скреплены, то для удобства работы их следует разъединить. Следует еще раз обратить внимание конкурсантов на то, что </a:t>
            </a:r>
            <a:r>
              <a:rPr lang="ru-RU" sz="1800" b="1" dirty="0">
                <a:effectLst/>
                <a:latin typeface="Times New Roman" panose="02020603050405020304" pitchFamily="18" charset="0"/>
                <a:ea typeface="Times New Roman" panose="02020603050405020304" pitchFamily="18" charset="0"/>
              </a:rPr>
              <a:t>проверке подлежат только ответы, перенесенные в лист ответов (ЛО)</a:t>
            </a:r>
            <a:r>
              <a:rPr lang="ru-RU" sz="1800" dirty="0">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11055225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1205520-F0D6-42E3-B69B-52810DE8F189}"/>
              </a:ext>
            </a:extLst>
          </p:cNvPr>
          <p:cNvSpPr txBox="1"/>
          <p:nvPr/>
        </p:nvSpPr>
        <p:spPr>
          <a:xfrm>
            <a:off x="0" y="1058670"/>
            <a:ext cx="12192000" cy="3742819"/>
          </a:xfrm>
          <a:prstGeom prst="rect">
            <a:avLst/>
          </a:prstGeom>
          <a:noFill/>
        </p:spPr>
        <p:txBody>
          <a:bodyPr wrap="square">
            <a:spAutoFit/>
          </a:bodyPr>
          <a:lstStyle/>
          <a:p>
            <a:pPr indent="269875" algn="ctr">
              <a:lnSpc>
                <a:spcPct val="140000"/>
              </a:lnSpc>
              <a:spcAft>
                <a:spcPts val="600"/>
              </a:spcAft>
            </a:pPr>
            <a:r>
              <a:rPr lang="ru-RU" sz="2400" b="1" dirty="0">
                <a:solidFill>
                  <a:srgbClr val="FF0000"/>
                </a:solidFill>
                <a:effectLst/>
                <a:latin typeface="Times New Roman" panose="02020603050405020304" pitchFamily="18" charset="0"/>
                <a:ea typeface="Times New Roman" panose="02020603050405020304" pitchFamily="18" charset="0"/>
              </a:rPr>
              <a:t>Конкурс письменной речи</a:t>
            </a:r>
            <a:r>
              <a:rPr lang="ru-RU" sz="2400" dirty="0">
                <a:solidFill>
                  <a:srgbClr val="FF0000"/>
                </a:solidFill>
                <a:effectLst/>
                <a:latin typeface="Times New Roman" panose="02020603050405020304" pitchFamily="18" charset="0"/>
                <a:ea typeface="Times New Roman" panose="02020603050405020304" pitchFamily="18" charset="0"/>
              </a:rPr>
              <a:t>.</a:t>
            </a:r>
          </a:p>
          <a:p>
            <a:pPr algn="just">
              <a:lnSpc>
                <a:spcPct val="140000"/>
              </a:lnSpc>
              <a:spcAft>
                <a:spcPts val="600"/>
              </a:spcAft>
            </a:pPr>
            <a:r>
              <a:rPr lang="ru-RU" sz="1800" dirty="0">
                <a:effectLst/>
                <a:latin typeface="Times New Roman" panose="02020603050405020304" pitchFamily="18" charset="0"/>
                <a:ea typeface="Times New Roman" panose="02020603050405020304" pitchFamily="18" charset="0"/>
              </a:rPr>
              <a:t>Процедура оценивания</a:t>
            </a:r>
            <a:r>
              <a:rPr lang="ru-RU" sz="1800" b="1" dirty="0">
                <a:effectLst/>
                <a:latin typeface="Times New Roman" panose="02020603050405020304" pitchFamily="18" charset="0"/>
                <a:ea typeface="Times New Roman" panose="02020603050405020304" pitchFamily="18" charset="0"/>
              </a:rPr>
              <a:t> письменных работ</a:t>
            </a:r>
            <a:r>
              <a:rPr lang="ru-RU" sz="1800" dirty="0">
                <a:effectLst/>
                <a:latin typeface="Times New Roman" panose="02020603050405020304" pitchFamily="18" charset="0"/>
                <a:ea typeface="Times New Roman" panose="02020603050405020304" pitchFamily="18" charset="0"/>
              </a:rPr>
              <a:t> включает следующие этапы:</a:t>
            </a:r>
          </a:p>
          <a:p>
            <a:pPr marL="342900" lvl="0" indent="-342900" algn="just">
              <a:lnSpc>
                <a:spcPct val="140000"/>
              </a:lnSpc>
              <a:spcAft>
                <a:spcPts val="600"/>
              </a:spcAft>
              <a:buFont typeface="Wingdings" panose="05000000000000000000" pitchFamily="2" charset="2"/>
              <a:buChar char=""/>
              <a:tabLst>
                <a:tab pos="381000" algn="l"/>
              </a:tabLst>
            </a:pPr>
            <a:r>
              <a:rPr lang="ru-RU" sz="1800" dirty="0">
                <a:effectLst/>
                <a:latin typeface="Times New Roman" panose="02020603050405020304" pitchFamily="18" charset="0"/>
                <a:ea typeface="Times New Roman" panose="02020603050405020304" pitchFamily="18" charset="0"/>
                <a:cs typeface="Wingdings" panose="05000000000000000000" pitchFamily="2" charset="2"/>
              </a:rPr>
              <a:t>фронтальная проверка одной-двух (случайно выбранных и отксерокопированных для всех членов жюри) работ;</a:t>
            </a:r>
          </a:p>
          <a:p>
            <a:pPr marL="342900" lvl="0" indent="-342900" algn="just">
              <a:lnSpc>
                <a:spcPct val="140000"/>
              </a:lnSpc>
              <a:spcAft>
                <a:spcPts val="600"/>
              </a:spcAft>
              <a:buFont typeface="Wingdings" panose="05000000000000000000" pitchFamily="2" charset="2"/>
              <a:buChar char=""/>
              <a:tabLst>
                <a:tab pos="381000" algn="l"/>
              </a:tabLst>
            </a:pPr>
            <a:r>
              <a:rPr lang="ru-RU" sz="1800" dirty="0">
                <a:effectLst/>
                <a:latin typeface="Times New Roman" panose="02020603050405020304" pitchFamily="18" charset="0"/>
                <a:ea typeface="Times New Roman" panose="02020603050405020304" pitchFamily="18" charset="0"/>
                <a:cs typeface="Wingdings" panose="05000000000000000000" pitchFamily="2" charset="2"/>
              </a:rPr>
              <a:t>обсуждение выставленных оценок с целью выработки сбалансированной модели проверки;</a:t>
            </a:r>
          </a:p>
          <a:p>
            <a:pPr marL="342900" lvl="0" indent="-342900" algn="just">
              <a:lnSpc>
                <a:spcPct val="140000"/>
              </a:lnSpc>
              <a:spcAft>
                <a:spcPts val="600"/>
              </a:spcAft>
              <a:buFont typeface="Wingdings" panose="05000000000000000000" pitchFamily="2" charset="2"/>
              <a:buChar char=""/>
              <a:tabLst>
                <a:tab pos="381000" algn="l"/>
              </a:tabLst>
            </a:pPr>
            <a:r>
              <a:rPr lang="ru-RU" sz="1800" dirty="0">
                <a:effectLst/>
                <a:latin typeface="Times New Roman" panose="02020603050405020304" pitchFamily="18" charset="0"/>
                <a:ea typeface="Times New Roman" panose="02020603050405020304" pitchFamily="18" charset="0"/>
                <a:cs typeface="Wingdings" panose="05000000000000000000" pitchFamily="2" charset="2"/>
              </a:rPr>
              <a:t>индивидуальная проверка работ: каждая работа проверяется в обязательном порядке двумя членами жюри (никаких пометок на работах, кроме подсчета количества слов, не допускается), </a:t>
            </a:r>
          </a:p>
          <a:p>
            <a:pPr marL="342900" lvl="0" indent="-342900" algn="just">
              <a:lnSpc>
                <a:spcPct val="140000"/>
              </a:lnSpc>
              <a:spcAft>
                <a:spcPts val="600"/>
              </a:spcAft>
              <a:buFont typeface="Wingdings" panose="05000000000000000000" pitchFamily="2" charset="2"/>
              <a:buChar char=""/>
              <a:tabLst>
                <a:tab pos="381000" algn="l"/>
              </a:tabLst>
            </a:pPr>
            <a:r>
              <a:rPr lang="ru-RU" sz="1800" dirty="0">
                <a:effectLst/>
                <a:latin typeface="Times New Roman" panose="02020603050405020304" pitchFamily="18" charset="0"/>
                <a:ea typeface="Times New Roman" panose="02020603050405020304" pitchFamily="18" charset="0"/>
                <a:cs typeface="Wingdings" panose="05000000000000000000" pitchFamily="2" charset="2"/>
              </a:rPr>
              <a:t>в случае расхождения оценок, выставленных экспертами, в 3 и более баллов, назначается еще одна проверка,</a:t>
            </a:r>
          </a:p>
          <a:p>
            <a:pPr marL="342900" lvl="0" indent="-342900" algn="just">
              <a:lnSpc>
                <a:spcPct val="140000"/>
              </a:lnSpc>
              <a:spcAft>
                <a:spcPts val="600"/>
              </a:spcAft>
              <a:buFont typeface="Wingdings" panose="05000000000000000000" pitchFamily="2" charset="2"/>
              <a:buChar char=""/>
              <a:tabLst>
                <a:tab pos="381000" algn="l"/>
              </a:tabLst>
            </a:pPr>
            <a:r>
              <a:rPr lang="ru-RU" sz="1800" dirty="0">
                <a:effectLst/>
                <a:latin typeface="Times New Roman" panose="02020603050405020304" pitchFamily="18" charset="0"/>
                <a:ea typeface="Times New Roman" panose="02020603050405020304" pitchFamily="18" charset="0"/>
                <a:cs typeface="Wingdings" panose="05000000000000000000" pitchFamily="2" charset="2"/>
              </a:rPr>
              <a:t>«спорные» работы проверяются и обсуждаются коллективно.</a:t>
            </a:r>
          </a:p>
        </p:txBody>
      </p:sp>
    </p:spTree>
    <p:extLst>
      <p:ext uri="{BB962C8B-B14F-4D97-AF65-F5344CB8AC3E}">
        <p14:creationId xmlns:p14="http://schemas.microsoft.com/office/powerpoint/2010/main" val="21696027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68577BD-C148-4DC4-90DC-60B41BAF43A1}"/>
              </a:ext>
            </a:extLst>
          </p:cNvPr>
          <p:cNvSpPr txBox="1"/>
          <p:nvPr/>
        </p:nvSpPr>
        <p:spPr>
          <a:xfrm>
            <a:off x="0" y="1176787"/>
            <a:ext cx="12192000" cy="4379917"/>
          </a:xfrm>
          <a:prstGeom prst="rect">
            <a:avLst/>
          </a:prstGeom>
          <a:noFill/>
        </p:spPr>
        <p:txBody>
          <a:bodyPr wrap="square">
            <a:spAutoFit/>
          </a:bodyPr>
          <a:lstStyle/>
          <a:p>
            <a:pPr indent="269875" algn="ctr">
              <a:lnSpc>
                <a:spcPct val="140000"/>
              </a:lnSpc>
              <a:spcAft>
                <a:spcPts val="600"/>
              </a:spcAft>
            </a:pPr>
            <a:r>
              <a:rPr lang="ru-RU" sz="3200" b="1" dirty="0">
                <a:solidFill>
                  <a:srgbClr val="FF0000"/>
                </a:solidFill>
                <a:effectLst/>
                <a:latin typeface="Times New Roman" panose="02020603050405020304" pitchFamily="18" charset="0"/>
                <a:ea typeface="Times New Roman" panose="02020603050405020304" pitchFamily="18" charset="0"/>
              </a:rPr>
              <a:t>Конкурс устной речи.</a:t>
            </a:r>
          </a:p>
          <a:p>
            <a:pPr indent="269875" algn="just">
              <a:lnSpc>
                <a:spcPct val="140000"/>
              </a:lnSpc>
              <a:spcAft>
                <a:spcPts val="600"/>
              </a:spcAft>
            </a:pPr>
            <a:r>
              <a:rPr lang="ru-RU" sz="1800" dirty="0">
                <a:effectLst/>
                <a:latin typeface="Times New Roman" panose="02020603050405020304" pitchFamily="18" charset="0"/>
                <a:ea typeface="Times New Roman" panose="02020603050405020304" pitchFamily="18" charset="0"/>
              </a:rPr>
              <a:t>Процедура оценивания</a:t>
            </a:r>
            <a:r>
              <a:rPr lang="ru-RU" sz="1800" b="1" dirty="0">
                <a:effectLst/>
                <a:latin typeface="Times New Roman" panose="02020603050405020304" pitchFamily="18" charset="0"/>
                <a:ea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rPr>
              <a:t>устного ответа</a:t>
            </a:r>
            <a:r>
              <a:rPr lang="ru-RU" sz="1800" b="1" dirty="0">
                <a:effectLst/>
                <a:latin typeface="Times New Roman" panose="02020603050405020304" pitchFamily="18" charset="0"/>
                <a:ea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rPr>
              <a:t>включает следующие этапы:</a:t>
            </a:r>
          </a:p>
          <a:p>
            <a:pPr marL="342900" lvl="0" indent="-342900" algn="just">
              <a:lnSpc>
                <a:spcPct val="140000"/>
              </a:lnSpc>
              <a:spcAft>
                <a:spcPts val="600"/>
              </a:spcAft>
              <a:buFont typeface="Wingdings" panose="05000000000000000000" pitchFamily="2" charset="2"/>
              <a:buChar char=""/>
              <a:tabLst>
                <a:tab pos="381000" algn="l"/>
              </a:tabLst>
            </a:pPr>
            <a:r>
              <a:rPr lang="ru-RU" sz="1800" dirty="0">
                <a:effectLst/>
                <a:latin typeface="Times New Roman" panose="02020603050405020304" pitchFamily="18" charset="0"/>
                <a:ea typeface="Times New Roman" panose="02020603050405020304" pitchFamily="18" charset="0"/>
                <a:cs typeface="Wingdings" panose="05000000000000000000" pitchFamily="2" charset="2"/>
              </a:rPr>
              <a:t>заполнение протокола каждым членом жюри,</a:t>
            </a:r>
          </a:p>
          <a:p>
            <a:pPr marL="342900" lvl="0" indent="-342900" algn="just">
              <a:lnSpc>
                <a:spcPct val="140000"/>
              </a:lnSpc>
              <a:spcAft>
                <a:spcPts val="600"/>
              </a:spcAft>
              <a:buFont typeface="Wingdings" panose="05000000000000000000" pitchFamily="2" charset="2"/>
              <a:buChar char=""/>
              <a:tabLst>
                <a:tab pos="381000" algn="l"/>
              </a:tabLst>
            </a:pPr>
            <a:r>
              <a:rPr lang="ru-RU" sz="1800" dirty="0">
                <a:effectLst/>
                <a:latin typeface="Times New Roman" panose="02020603050405020304" pitchFamily="18" charset="0"/>
                <a:ea typeface="Times New Roman" panose="02020603050405020304" pitchFamily="18" charset="0"/>
                <a:cs typeface="Wingdings" panose="05000000000000000000" pitchFamily="2" charset="2"/>
              </a:rPr>
              <a:t>запись всех этапов устного ответа (монолог + беседа) на магнитофон/компьютер,</a:t>
            </a:r>
          </a:p>
          <a:p>
            <a:pPr marL="342900" lvl="0" indent="-342900" algn="just">
              <a:lnSpc>
                <a:spcPct val="140000"/>
              </a:lnSpc>
              <a:spcAft>
                <a:spcPts val="600"/>
              </a:spcAft>
              <a:buFont typeface="Wingdings" panose="05000000000000000000" pitchFamily="2" charset="2"/>
              <a:buChar char=""/>
              <a:tabLst>
                <a:tab pos="381000" algn="l"/>
              </a:tabLst>
            </a:pPr>
            <a:r>
              <a:rPr lang="ru-RU" sz="1800" dirty="0">
                <a:effectLst/>
                <a:latin typeface="Times New Roman" panose="02020603050405020304" pitchFamily="18" charset="0"/>
                <a:ea typeface="Times New Roman" panose="02020603050405020304" pitchFamily="18" charset="0"/>
                <a:cs typeface="Wingdings" panose="05000000000000000000" pitchFamily="2" charset="2"/>
              </a:rPr>
              <a:t>обмен мнениями и выставление сбалансированной оценки, </a:t>
            </a:r>
          </a:p>
          <a:p>
            <a:pPr marL="342900" lvl="0" indent="-342900" algn="just">
              <a:lnSpc>
                <a:spcPct val="140000"/>
              </a:lnSpc>
              <a:spcAft>
                <a:spcPts val="600"/>
              </a:spcAft>
              <a:buFont typeface="Wingdings" panose="05000000000000000000" pitchFamily="2" charset="2"/>
              <a:buChar char=""/>
              <a:tabLst>
                <a:tab pos="381000" algn="l"/>
              </a:tabLst>
            </a:pPr>
            <a:r>
              <a:rPr lang="ru-RU" sz="1800" dirty="0">
                <a:effectLst/>
                <a:latin typeface="Times New Roman" panose="02020603050405020304" pitchFamily="18" charset="0"/>
                <a:ea typeface="Times New Roman" panose="02020603050405020304" pitchFamily="18" charset="0"/>
                <a:cs typeface="Wingdings" panose="05000000000000000000" pitchFamily="2" charset="2"/>
              </a:rPr>
              <a:t>в случае существенного расхождения мнений членов жюри (3 и более баллов) принимается решение о прослушивании сделанной записи устного ответа еще одним экспертом,</a:t>
            </a:r>
          </a:p>
          <a:p>
            <a:pPr marL="342900" lvl="0" indent="-342900" algn="just">
              <a:lnSpc>
                <a:spcPct val="140000"/>
              </a:lnSpc>
              <a:spcAft>
                <a:spcPts val="600"/>
              </a:spcAft>
              <a:buFont typeface="Wingdings" panose="05000000000000000000" pitchFamily="2" charset="2"/>
              <a:buChar char=""/>
              <a:tabLst>
                <a:tab pos="381000" algn="l"/>
              </a:tabLst>
            </a:pPr>
            <a:r>
              <a:rPr lang="ru-RU" sz="1800" dirty="0">
                <a:effectLst/>
                <a:latin typeface="Times New Roman" panose="02020603050405020304" pitchFamily="18" charset="0"/>
                <a:ea typeface="Times New Roman" panose="02020603050405020304" pitchFamily="18" charset="0"/>
                <a:cs typeface="Wingdings" panose="05000000000000000000" pitchFamily="2" charset="2"/>
              </a:rPr>
              <a:t>«спорные» ответы прослушиваются и обсуждаются коллективно.</a:t>
            </a:r>
          </a:p>
          <a:p>
            <a:pPr marL="269875" algn="just">
              <a:lnSpc>
                <a:spcPct val="140000"/>
              </a:lnSpc>
              <a:spcAft>
                <a:spcPts val="600"/>
              </a:spcAft>
            </a:pPr>
            <a:r>
              <a:rPr lang="ru-RU" sz="1800" dirty="0">
                <a:effectLst/>
                <a:latin typeface="Times New Roman" panose="02020603050405020304" pitchFamily="18" charset="0"/>
                <a:ea typeface="Times New Roman" panose="02020603050405020304" pitchFamily="18" charset="0"/>
              </a:rPr>
              <a:t>Для проведения беседы эксперты могут использовать вопросы, подготовленные ЦПМК.</a:t>
            </a:r>
          </a:p>
        </p:txBody>
      </p:sp>
    </p:spTree>
    <p:extLst>
      <p:ext uri="{BB962C8B-B14F-4D97-AF65-F5344CB8AC3E}">
        <p14:creationId xmlns:p14="http://schemas.microsoft.com/office/powerpoint/2010/main" val="19333257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E6FFF76-E20B-4EB5-A069-7544A60C77AD}"/>
              </a:ext>
            </a:extLst>
          </p:cNvPr>
          <p:cNvSpPr txBox="1"/>
          <p:nvPr/>
        </p:nvSpPr>
        <p:spPr>
          <a:xfrm>
            <a:off x="168676" y="222224"/>
            <a:ext cx="12192000" cy="6413551"/>
          </a:xfrm>
          <a:prstGeom prst="rect">
            <a:avLst/>
          </a:prstGeom>
          <a:noFill/>
        </p:spPr>
        <p:txBody>
          <a:bodyPr wrap="square">
            <a:spAutoFit/>
          </a:bodyPr>
          <a:lstStyle/>
          <a:p>
            <a:pPr marR="269875" algn="ctr">
              <a:spcBef>
                <a:spcPts val="600"/>
              </a:spcBef>
              <a:spcAft>
                <a:spcPts val="600"/>
              </a:spcAft>
            </a:pPr>
            <a:r>
              <a:rPr lang="ru-RU" sz="1800" b="1" dirty="0">
                <a:solidFill>
                  <a:srgbClr val="FF0000"/>
                </a:solidFill>
                <a:effectLst/>
                <a:latin typeface="Times New Roman" panose="02020603050405020304" pitchFamily="18" charset="0"/>
                <a:ea typeface="Times New Roman" panose="02020603050405020304" pitchFamily="18" charset="0"/>
              </a:rPr>
              <a:t>Перечень материально-технического обеспечения для выполнения олимпиадных заданий</a:t>
            </a:r>
            <a:endParaRPr lang="ru-RU" sz="1800" dirty="0">
              <a:solidFill>
                <a:srgbClr val="FF0000"/>
              </a:solidFill>
              <a:effectLst/>
              <a:latin typeface="Times New Roman" panose="02020603050405020304" pitchFamily="18" charset="0"/>
              <a:ea typeface="Times New Roman" panose="02020603050405020304" pitchFamily="18" charset="0"/>
            </a:endParaRPr>
          </a:p>
          <a:p>
            <a:pPr algn="ctr">
              <a:lnSpc>
                <a:spcPct val="150000"/>
              </a:lnSpc>
              <a:spcBef>
                <a:spcPts val="600"/>
              </a:spcBef>
              <a:spcAft>
                <a:spcPts val="600"/>
              </a:spcAft>
            </a:pPr>
            <a:r>
              <a:rPr lang="ru-RU" sz="1800" b="1" dirty="0">
                <a:solidFill>
                  <a:srgbClr val="FF0000"/>
                </a:solidFill>
                <a:effectLst/>
                <a:latin typeface="Times New Roman" panose="02020603050405020304" pitchFamily="18" charset="0"/>
                <a:ea typeface="Times New Roman" panose="02020603050405020304" pitchFamily="18" charset="0"/>
              </a:rPr>
              <a:t>	Требования к размножению олимпиадных заданий</a:t>
            </a:r>
            <a:endParaRPr lang="ru-RU" sz="1800" dirty="0">
              <a:solidFill>
                <a:srgbClr val="FF0000"/>
              </a:solidFill>
              <a:effectLst/>
              <a:latin typeface="Times New Roman" panose="02020603050405020304" pitchFamily="18" charset="0"/>
              <a:ea typeface="Times New Roman" panose="02020603050405020304" pitchFamily="18" charset="0"/>
            </a:endParaRPr>
          </a:p>
          <a:p>
            <a:pPr marR="269875" algn="just">
              <a:lnSpc>
                <a:spcPct val="150000"/>
              </a:lnSpc>
              <a:spcAft>
                <a:spcPts val="600"/>
              </a:spcAft>
            </a:pPr>
            <a:r>
              <a:rPr lang="ru-RU" sz="1800" dirty="0">
                <a:effectLst/>
                <a:latin typeface="Times New Roman" panose="02020603050405020304" pitchFamily="18" charset="0"/>
                <a:ea typeface="Times New Roman" panose="02020603050405020304" pitchFamily="18" charset="0"/>
              </a:rPr>
              <a:t>Олимпиадные задания (Лист заданий, Лист ответов и Документ-основа), выдаваемые конкурсантам, должны быть качественно размножены на листах формата А4 в соответствии с требованиями СанПиНа, то есть без изменения формата, который получен от ЦПМК.</a:t>
            </a:r>
          </a:p>
          <a:p>
            <a:pPr marR="269875" algn="just">
              <a:lnSpc>
                <a:spcPct val="150000"/>
              </a:lnSpc>
              <a:spcAft>
                <a:spcPts val="600"/>
              </a:spcAft>
              <a:tabLst>
                <a:tab pos="2987675" algn="l"/>
                <a:tab pos="4192270" algn="l"/>
                <a:tab pos="5447665" algn="l"/>
              </a:tabLst>
            </a:pPr>
            <a:r>
              <a:rPr lang="ru-RU" sz="1800" b="1" dirty="0">
                <a:effectLst/>
                <a:latin typeface="Times New Roman" panose="02020603050405020304" pitchFamily="18" charset="0"/>
                <a:ea typeface="Times New Roman" panose="02020603050405020304" pitchFamily="18" charset="0"/>
              </a:rPr>
              <a:t>Убедительная просьба обратить внимание на следующие требования:</a:t>
            </a:r>
            <a:endParaRPr lang="ru-RU" sz="1800" dirty="0">
              <a:effectLst/>
              <a:latin typeface="Times New Roman" panose="02020603050405020304" pitchFamily="18" charset="0"/>
              <a:ea typeface="Times New Roman" panose="02020603050405020304" pitchFamily="18" charset="0"/>
            </a:endParaRPr>
          </a:p>
          <a:p>
            <a:pPr marL="342900" marR="269875" lvl="0" indent="-342900" algn="just">
              <a:lnSpc>
                <a:spcPct val="150000"/>
              </a:lnSpc>
              <a:spcAft>
                <a:spcPts val="600"/>
              </a:spcAft>
              <a:buFont typeface="Wingdings" panose="05000000000000000000" pitchFamily="2" charset="2"/>
              <a:buChar char=""/>
              <a:tabLst>
                <a:tab pos="-1143000" algn="l"/>
                <a:tab pos="180340" algn="l"/>
              </a:tabLst>
            </a:pPr>
            <a:r>
              <a:rPr lang="ru-RU" sz="1800" dirty="0">
                <a:effectLst/>
                <a:latin typeface="Times New Roman" panose="02020603050405020304" pitchFamily="18" charset="0"/>
                <a:ea typeface="Times New Roman" panose="02020603050405020304" pitchFamily="18" charset="0"/>
              </a:rPr>
              <a:t>не допускать уменьшения оригинала,</a:t>
            </a:r>
          </a:p>
          <a:p>
            <a:pPr marL="342900" marR="269875" lvl="0" indent="-342900" algn="just">
              <a:lnSpc>
                <a:spcPct val="150000"/>
              </a:lnSpc>
              <a:spcAft>
                <a:spcPts val="600"/>
              </a:spcAft>
              <a:buFont typeface="Wingdings" panose="05000000000000000000" pitchFamily="2" charset="2"/>
              <a:buChar char=""/>
              <a:tabLst>
                <a:tab pos="-1143000" algn="l"/>
                <a:tab pos="180340" algn="l"/>
              </a:tabLst>
            </a:pPr>
            <a:r>
              <a:rPr lang="ru-RU" sz="1800" dirty="0">
                <a:effectLst/>
                <a:latin typeface="Times New Roman" panose="02020603050405020304" pitchFamily="18" charset="0"/>
                <a:ea typeface="Times New Roman" panose="02020603050405020304" pitchFamily="18" charset="0"/>
              </a:rPr>
              <a:t>использовать только одну сторону листа (оборот страницы не использовать),</a:t>
            </a:r>
          </a:p>
          <a:p>
            <a:pPr marL="342900" marR="269875" lvl="0" indent="-342900" algn="just">
              <a:lnSpc>
                <a:spcPct val="150000"/>
              </a:lnSpc>
              <a:spcAft>
                <a:spcPts val="600"/>
              </a:spcAft>
              <a:buFont typeface="Wingdings" panose="05000000000000000000" pitchFamily="2" charset="2"/>
              <a:buChar char=""/>
              <a:tabLst>
                <a:tab pos="-1143000" algn="l"/>
                <a:tab pos="180340" algn="l"/>
              </a:tabLst>
            </a:pPr>
            <a:r>
              <a:rPr lang="ru-RU" sz="1800" dirty="0">
                <a:effectLst/>
                <a:latin typeface="Times New Roman" panose="02020603050405020304" pitchFamily="18" charset="0"/>
                <a:ea typeface="Times New Roman" panose="02020603050405020304" pitchFamily="18" charset="0"/>
              </a:rPr>
              <a:t>на компьютере, с которого распечатываются материалы, обязательно установить французский шрифт (диакритические знаки),</a:t>
            </a:r>
          </a:p>
          <a:p>
            <a:pPr marL="342900" marR="269875" lvl="0" indent="-342900" algn="just">
              <a:lnSpc>
                <a:spcPct val="150000"/>
              </a:lnSpc>
              <a:spcAft>
                <a:spcPts val="600"/>
              </a:spcAft>
              <a:buFont typeface="Wingdings" panose="05000000000000000000" pitchFamily="2" charset="2"/>
              <a:buChar char=""/>
              <a:tabLst>
                <a:tab pos="-1143000" algn="l"/>
                <a:tab pos="180340" algn="l"/>
              </a:tabLst>
            </a:pPr>
            <a:r>
              <a:rPr lang="ru-RU" sz="1800" dirty="0">
                <a:effectLst/>
                <a:latin typeface="Times New Roman" panose="02020603050405020304" pitchFamily="18" charset="0"/>
                <a:ea typeface="Times New Roman" panose="02020603050405020304" pitchFamily="18" charset="0"/>
              </a:rPr>
              <a:t>для участников с ОВЗ с нарушениями зрения необходимо увеличить высоту букв – кегль 14-16.</a:t>
            </a:r>
          </a:p>
          <a:p>
            <a:pPr marR="269875" algn="just">
              <a:lnSpc>
                <a:spcPct val="150000"/>
              </a:lnSpc>
              <a:spcAft>
                <a:spcPts val="600"/>
              </a:spcAft>
            </a:pPr>
            <a:r>
              <a:rPr lang="ru-RU" sz="1800" dirty="0">
                <a:effectLst/>
                <a:latin typeface="Times New Roman" panose="02020603050405020304" pitchFamily="18" charset="0"/>
                <a:ea typeface="Times New Roman" panose="02020603050405020304" pitchFamily="18" charset="0"/>
              </a:rPr>
              <a:t>Звуковой файл содержит полную запись сценария прослушивания: задания, предусмотренные паузы и повторы звучащего текста. В аудитории следует только включить и выключить запись. Количество копий равняется количеству аудиторий, предусмотренных для проведения конкурса «Понимание устного текста».</a:t>
            </a:r>
          </a:p>
        </p:txBody>
      </p:sp>
    </p:spTree>
    <p:extLst>
      <p:ext uri="{BB962C8B-B14F-4D97-AF65-F5344CB8AC3E}">
        <p14:creationId xmlns:p14="http://schemas.microsoft.com/office/powerpoint/2010/main" val="4376834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6B12E10-4816-4116-BE9F-3625A870844C}"/>
              </a:ext>
            </a:extLst>
          </p:cNvPr>
          <p:cNvSpPr txBox="1"/>
          <p:nvPr/>
        </p:nvSpPr>
        <p:spPr>
          <a:xfrm>
            <a:off x="0" y="123510"/>
            <a:ext cx="12192000" cy="1165575"/>
          </a:xfrm>
          <a:prstGeom prst="rect">
            <a:avLst/>
          </a:prstGeom>
          <a:noFill/>
        </p:spPr>
        <p:txBody>
          <a:bodyPr wrap="square">
            <a:spAutoFit/>
          </a:bodyPr>
          <a:lstStyle/>
          <a:p>
            <a:pPr marL="6985" algn="ctr">
              <a:spcBef>
                <a:spcPts val="600"/>
              </a:spcBef>
              <a:spcAft>
                <a:spcPts val="600"/>
              </a:spcAft>
              <a:tabLst>
                <a:tab pos="1167130" algn="l"/>
              </a:tabLst>
            </a:pPr>
            <a:r>
              <a:rPr lang="ru-RU" sz="2000" b="1" dirty="0">
                <a:solidFill>
                  <a:srgbClr val="FF0000"/>
                </a:solidFill>
                <a:effectLst/>
                <a:latin typeface="Times New Roman" panose="02020603050405020304" pitchFamily="18" charset="0"/>
                <a:ea typeface="Times New Roman" panose="02020603050405020304" pitchFamily="18" charset="0"/>
              </a:rPr>
              <a:t>Конкурс письменной речи </a:t>
            </a:r>
            <a:endParaRPr lang="ru-RU" sz="1200" dirty="0">
              <a:solidFill>
                <a:srgbClr val="FF0000"/>
              </a:solidFill>
              <a:effectLst/>
              <a:latin typeface="Times New Roman" panose="02020603050405020304" pitchFamily="18" charset="0"/>
              <a:ea typeface="Times New Roman" panose="02020603050405020304" pitchFamily="18" charset="0"/>
            </a:endParaRPr>
          </a:p>
          <a:p>
            <a:pPr marL="6985" algn="just">
              <a:lnSpc>
                <a:spcPct val="115000"/>
              </a:lnSpc>
              <a:spcBef>
                <a:spcPts val="600"/>
              </a:spcBef>
              <a:spcAft>
                <a:spcPts val="600"/>
              </a:spcAft>
              <a:tabLst>
                <a:tab pos="1167130" algn="l"/>
              </a:tabLst>
            </a:pPr>
            <a:r>
              <a:rPr lang="ru-RU" sz="1800" b="1" dirty="0">
                <a:solidFill>
                  <a:srgbClr val="000000"/>
                </a:solidFill>
                <a:effectLst/>
                <a:latin typeface="Times New Roman" panose="02020603050405020304" pitchFamily="18" charset="0"/>
                <a:ea typeface="Times New Roman" panose="02020603050405020304" pitchFamily="18" charset="0"/>
              </a:rPr>
              <a:t>Критерии оценивания письменного ответа: </a:t>
            </a:r>
            <a:r>
              <a:rPr lang="ru-RU" sz="1800" dirty="0">
                <a:solidFill>
                  <a:srgbClr val="000000"/>
                </a:solidFill>
                <a:effectLst/>
                <a:latin typeface="Times New Roman" panose="02020603050405020304" pitchFamily="18" charset="0"/>
                <a:ea typeface="Times New Roman" panose="02020603050405020304" pitchFamily="18" charset="0"/>
              </a:rPr>
              <a:t>эссе на предложенную тему с использованием иконографического документа.</a:t>
            </a:r>
            <a:endParaRPr lang="ru-RU" sz="1200" dirty="0">
              <a:effectLst/>
              <a:latin typeface="Times New Roman" panose="02020603050405020304" pitchFamily="18" charset="0"/>
              <a:ea typeface="Times New Roman" panose="02020603050405020304" pitchFamily="18" charset="0"/>
            </a:endParaRPr>
          </a:p>
        </p:txBody>
      </p:sp>
      <p:graphicFrame>
        <p:nvGraphicFramePr>
          <p:cNvPr id="6" name="Таблица 5">
            <a:extLst>
              <a:ext uri="{FF2B5EF4-FFF2-40B4-BE49-F238E27FC236}">
                <a16:creationId xmlns:a16="http://schemas.microsoft.com/office/drawing/2014/main" id="{7FC5FA73-F8BE-480D-A284-5F3AA5072301}"/>
              </a:ext>
            </a:extLst>
          </p:cNvPr>
          <p:cNvGraphicFramePr>
            <a:graphicFrameLocks noGrp="1"/>
          </p:cNvGraphicFramePr>
          <p:nvPr>
            <p:extLst>
              <p:ext uri="{D42A27DB-BD31-4B8C-83A1-F6EECF244321}">
                <p14:modId xmlns:p14="http://schemas.microsoft.com/office/powerpoint/2010/main" val="4255030814"/>
              </p:ext>
            </p:extLst>
          </p:nvPr>
        </p:nvGraphicFramePr>
        <p:xfrm>
          <a:off x="0" y="1018792"/>
          <a:ext cx="12191999" cy="5904172"/>
        </p:xfrm>
        <a:graphic>
          <a:graphicData uri="http://schemas.openxmlformats.org/drawingml/2006/table">
            <a:tbl>
              <a:tblPr firstRow="1" firstCol="1" lastRow="1" lastCol="1" bandRow="1" bandCol="1">
                <a:tableStyleId>{5C22544A-7EE6-4342-B048-85BDC9FD1C3A}</a:tableStyleId>
              </a:tblPr>
              <a:tblGrid>
                <a:gridCol w="11013359">
                  <a:extLst>
                    <a:ext uri="{9D8B030D-6E8A-4147-A177-3AD203B41FA5}">
                      <a16:colId xmlns:a16="http://schemas.microsoft.com/office/drawing/2014/main" val="3638945404"/>
                    </a:ext>
                  </a:extLst>
                </a:gridCol>
                <a:gridCol w="256960">
                  <a:extLst>
                    <a:ext uri="{9D8B030D-6E8A-4147-A177-3AD203B41FA5}">
                      <a16:colId xmlns:a16="http://schemas.microsoft.com/office/drawing/2014/main" val="3405074016"/>
                    </a:ext>
                  </a:extLst>
                </a:gridCol>
                <a:gridCol w="921680">
                  <a:extLst>
                    <a:ext uri="{9D8B030D-6E8A-4147-A177-3AD203B41FA5}">
                      <a16:colId xmlns:a16="http://schemas.microsoft.com/office/drawing/2014/main" val="1937236619"/>
                    </a:ext>
                  </a:extLst>
                </a:gridCol>
              </a:tblGrid>
              <a:tr h="708266">
                <a:tc>
                  <a:txBody>
                    <a:bodyPr/>
                    <a:lstStyle/>
                    <a:p>
                      <a:pPr marL="144145">
                        <a:lnSpc>
                          <a:spcPct val="115000"/>
                        </a:lnSpc>
                        <a:spcBef>
                          <a:spcPts val="300"/>
                        </a:spcBef>
                        <a:spcAft>
                          <a:spcPts val="300"/>
                        </a:spcAft>
                      </a:pPr>
                      <a:r>
                        <a:rPr lang="ru-RU" sz="1200" dirty="0">
                          <a:effectLst/>
                        </a:rPr>
                        <a:t>Решение коммуникативной задачи</a:t>
                      </a:r>
                      <a:endParaRPr lang="ru-RU" sz="1100" dirty="0">
                        <a:effectLst/>
                        <a:latin typeface="Times New Roman" panose="02020603050405020304" pitchFamily="18" charset="0"/>
                        <a:ea typeface="Times New Roman" panose="02020603050405020304" pitchFamily="18" charset="0"/>
                      </a:endParaRPr>
                    </a:p>
                  </a:txBody>
                  <a:tcPr marL="44174" marR="44174" marT="0" marB="0"/>
                </a:tc>
                <a:tc gridSpan="2">
                  <a:txBody>
                    <a:bodyPr/>
                    <a:lstStyle/>
                    <a:p>
                      <a:pPr marL="144145">
                        <a:lnSpc>
                          <a:spcPct val="115000"/>
                        </a:lnSpc>
                        <a:spcBef>
                          <a:spcPts val="300"/>
                        </a:spcBef>
                        <a:spcAft>
                          <a:spcPts val="300"/>
                        </a:spcAft>
                      </a:pPr>
                      <a:r>
                        <a:rPr lang="fr-FR" sz="1400">
                          <a:effectLst/>
                        </a:rPr>
                        <a:t>1</a:t>
                      </a:r>
                      <a:r>
                        <a:rPr lang="ru-RU" sz="1400">
                          <a:effectLst/>
                        </a:rPr>
                        <a:t>2 баллов</a:t>
                      </a:r>
                      <a:endParaRPr lang="ru-RU" sz="1100">
                        <a:effectLst/>
                        <a:latin typeface="Times New Roman" panose="02020603050405020304" pitchFamily="18" charset="0"/>
                        <a:ea typeface="Times New Roman" panose="02020603050405020304" pitchFamily="18" charset="0"/>
                      </a:endParaRPr>
                    </a:p>
                  </a:txBody>
                  <a:tcPr marL="44174" marR="44174" marT="0" marB="0"/>
                </a:tc>
                <a:tc hMerge="1">
                  <a:txBody>
                    <a:bodyPr/>
                    <a:lstStyle/>
                    <a:p>
                      <a:endParaRPr lang="ru-RU"/>
                    </a:p>
                  </a:txBody>
                  <a:tcPr/>
                </a:tc>
                <a:extLst>
                  <a:ext uri="{0D108BD9-81ED-4DB2-BD59-A6C34878D82A}">
                    <a16:rowId xmlns:a16="http://schemas.microsoft.com/office/drawing/2014/main" val="3867150607"/>
                  </a:ext>
                </a:extLst>
              </a:tr>
              <a:tr h="593041">
                <a:tc gridSpan="2">
                  <a:txBody>
                    <a:bodyPr/>
                    <a:lstStyle/>
                    <a:p>
                      <a:pPr marL="342900" lvl="0" indent="-342900">
                        <a:lnSpc>
                          <a:spcPct val="115000"/>
                        </a:lnSpc>
                        <a:spcBef>
                          <a:spcPts val="300"/>
                        </a:spcBef>
                        <a:spcAft>
                          <a:spcPts val="300"/>
                        </a:spcAft>
                        <a:buFont typeface="Times New Roman" panose="02020603050405020304" pitchFamily="18" charset="0"/>
                        <a:buChar char="•"/>
                        <a:tabLst>
                          <a:tab pos="144145" algn="l"/>
                        </a:tabLst>
                      </a:pPr>
                      <a:r>
                        <a:rPr lang="ru-RU" sz="1400">
                          <a:effectLst/>
                        </a:rPr>
                        <a:t>Выполнение требований, сформулированных в задании</a:t>
                      </a:r>
                      <a:endParaRPr lang="ru-RU" sz="1100">
                        <a:effectLst/>
                      </a:endParaRPr>
                    </a:p>
                    <a:p>
                      <a:pPr marL="144145" indent="8255">
                        <a:lnSpc>
                          <a:spcPct val="115000"/>
                        </a:lnSpc>
                        <a:spcBef>
                          <a:spcPts val="300"/>
                        </a:spcBef>
                        <a:spcAft>
                          <a:spcPts val="300"/>
                        </a:spcAft>
                      </a:pPr>
                      <a:r>
                        <a:rPr lang="ru-RU" sz="1400">
                          <a:effectLst/>
                        </a:rPr>
                        <a:t>Тип текста, указанное количество слов, заголовок, расположение текста на странице</a:t>
                      </a:r>
                      <a:endParaRPr lang="ru-RU" sz="1100">
                        <a:effectLst/>
                        <a:latin typeface="Times New Roman" panose="02020603050405020304" pitchFamily="18" charset="0"/>
                        <a:ea typeface="Times New Roman" panose="02020603050405020304" pitchFamily="18" charset="0"/>
                      </a:endParaRPr>
                    </a:p>
                  </a:txBody>
                  <a:tcPr marL="44174" marR="44174" marT="0" marB="0"/>
                </a:tc>
                <a:tc hMerge="1">
                  <a:txBody>
                    <a:bodyPr/>
                    <a:lstStyle/>
                    <a:p>
                      <a:endParaRPr lang="ru-RU"/>
                    </a:p>
                  </a:txBody>
                  <a:tcPr/>
                </a:tc>
                <a:tc>
                  <a:txBody>
                    <a:bodyPr/>
                    <a:lstStyle/>
                    <a:p>
                      <a:pPr marL="144145" indent="-144145">
                        <a:lnSpc>
                          <a:spcPct val="115000"/>
                        </a:lnSpc>
                        <a:spcBef>
                          <a:spcPts val="300"/>
                        </a:spcBef>
                        <a:spcAft>
                          <a:spcPts val="300"/>
                        </a:spcAft>
                      </a:pPr>
                      <a:r>
                        <a:rPr lang="ru-RU" sz="1400">
                          <a:effectLst/>
                        </a:rPr>
                        <a:t>2</a:t>
                      </a:r>
                      <a:endParaRPr lang="ru-RU" sz="1100">
                        <a:effectLst/>
                        <a:latin typeface="Times New Roman" panose="02020603050405020304" pitchFamily="18" charset="0"/>
                        <a:ea typeface="Times New Roman" panose="02020603050405020304" pitchFamily="18" charset="0"/>
                      </a:endParaRPr>
                    </a:p>
                  </a:txBody>
                  <a:tcPr marL="44174" marR="44174" marT="0" marB="0" anchor="ctr"/>
                </a:tc>
                <a:extLst>
                  <a:ext uri="{0D108BD9-81ED-4DB2-BD59-A6C34878D82A}">
                    <a16:rowId xmlns:a16="http://schemas.microsoft.com/office/drawing/2014/main" val="2886090954"/>
                  </a:ext>
                </a:extLst>
              </a:tr>
              <a:tr h="939371">
                <a:tc gridSpan="2">
                  <a:txBody>
                    <a:bodyPr/>
                    <a:lstStyle/>
                    <a:p>
                      <a:pPr marL="342900" lvl="0" indent="-342900">
                        <a:lnSpc>
                          <a:spcPct val="115000"/>
                        </a:lnSpc>
                        <a:spcBef>
                          <a:spcPts val="300"/>
                        </a:spcBef>
                        <a:spcAft>
                          <a:spcPts val="300"/>
                        </a:spcAft>
                        <a:buFont typeface="Times New Roman" panose="02020603050405020304" pitchFamily="18" charset="0"/>
                        <a:buChar char="•"/>
                        <a:tabLst>
                          <a:tab pos="144145" algn="l"/>
                        </a:tabLst>
                      </a:pPr>
                      <a:r>
                        <a:rPr lang="ru-RU" sz="1200">
                          <a:effectLst/>
                        </a:rPr>
                        <a:t>Аргументация на предложенную в задании тему </a:t>
                      </a:r>
                      <a:endParaRPr lang="ru-RU" sz="1100">
                        <a:effectLst/>
                      </a:endParaRPr>
                    </a:p>
                    <a:p>
                      <a:pPr marL="144145" indent="-29845">
                        <a:lnSpc>
                          <a:spcPct val="115000"/>
                        </a:lnSpc>
                        <a:spcBef>
                          <a:spcPts val="300"/>
                        </a:spcBef>
                        <a:spcAft>
                          <a:spcPts val="300"/>
                        </a:spcAft>
                      </a:pPr>
                      <a:r>
                        <a:rPr lang="ru-RU" sz="1400">
                          <a:effectLst/>
                        </a:rPr>
                        <a:t>Может рассуждать, приводя доводы «за» и «против», выделяя основные мысли, подчеркивая необходимые детали и приводя примеры в пользу высказываемых в тексте мыслей, использует информацию иконографического документа </a:t>
                      </a:r>
                      <a:endParaRPr lang="ru-RU" sz="1100">
                        <a:effectLst/>
                        <a:latin typeface="Times New Roman" panose="02020603050405020304" pitchFamily="18" charset="0"/>
                        <a:ea typeface="Times New Roman" panose="02020603050405020304" pitchFamily="18" charset="0"/>
                      </a:endParaRPr>
                    </a:p>
                  </a:txBody>
                  <a:tcPr marL="44174" marR="44174" marT="0" marB="0"/>
                </a:tc>
                <a:tc hMerge="1">
                  <a:txBody>
                    <a:bodyPr/>
                    <a:lstStyle/>
                    <a:p>
                      <a:endParaRPr lang="ru-RU"/>
                    </a:p>
                  </a:txBody>
                  <a:tcPr/>
                </a:tc>
                <a:tc>
                  <a:txBody>
                    <a:bodyPr/>
                    <a:lstStyle/>
                    <a:p>
                      <a:pPr marL="144145" indent="-144145">
                        <a:lnSpc>
                          <a:spcPct val="115000"/>
                        </a:lnSpc>
                        <a:spcBef>
                          <a:spcPts val="300"/>
                        </a:spcBef>
                        <a:spcAft>
                          <a:spcPts val="300"/>
                        </a:spcAft>
                      </a:pPr>
                      <a:r>
                        <a:rPr lang="ru-RU" sz="1200">
                          <a:effectLst/>
                        </a:rPr>
                        <a:t>6</a:t>
                      </a:r>
                      <a:endParaRPr lang="ru-RU" sz="1100">
                        <a:effectLst/>
                        <a:latin typeface="Times New Roman" panose="02020603050405020304" pitchFamily="18" charset="0"/>
                        <a:ea typeface="Times New Roman" panose="02020603050405020304" pitchFamily="18" charset="0"/>
                      </a:endParaRPr>
                    </a:p>
                  </a:txBody>
                  <a:tcPr marL="44174" marR="44174" marT="0" marB="0" anchor="ctr"/>
                </a:tc>
                <a:extLst>
                  <a:ext uri="{0D108BD9-81ED-4DB2-BD59-A6C34878D82A}">
                    <a16:rowId xmlns:a16="http://schemas.microsoft.com/office/drawing/2014/main" val="3363650214"/>
                  </a:ext>
                </a:extLst>
              </a:tr>
              <a:tr h="418590">
                <a:tc gridSpan="2">
                  <a:txBody>
                    <a:bodyPr/>
                    <a:lstStyle/>
                    <a:p>
                      <a:pPr marL="342900" lvl="0" indent="-342900">
                        <a:lnSpc>
                          <a:spcPct val="115000"/>
                        </a:lnSpc>
                        <a:spcBef>
                          <a:spcPts val="300"/>
                        </a:spcBef>
                        <a:spcAft>
                          <a:spcPts val="300"/>
                        </a:spcAft>
                        <a:buFont typeface="Times New Roman" panose="02020603050405020304" pitchFamily="18" charset="0"/>
                        <a:buChar char="•"/>
                        <a:tabLst>
                          <a:tab pos="144145" algn="l"/>
                        </a:tabLst>
                      </a:pPr>
                      <a:r>
                        <a:rPr lang="ru-RU" sz="1200">
                          <a:effectLst/>
                        </a:rPr>
                        <a:t>Связность и логичность текста</a:t>
                      </a:r>
                      <a:endParaRPr lang="ru-RU" sz="1100">
                        <a:effectLst/>
                      </a:endParaRPr>
                    </a:p>
                    <a:p>
                      <a:pPr marL="144145" indent="-29845">
                        <a:lnSpc>
                          <a:spcPct val="115000"/>
                        </a:lnSpc>
                        <a:spcBef>
                          <a:spcPts val="300"/>
                        </a:spcBef>
                        <a:spcAft>
                          <a:spcPts val="300"/>
                        </a:spcAft>
                      </a:pPr>
                      <a:r>
                        <a:rPr lang="ru-RU" sz="1200">
                          <a:effectLst/>
                        </a:rPr>
                        <a:t>Оформляет текст, соблюдая связность и логичность построения</a:t>
                      </a:r>
                      <a:endParaRPr lang="ru-RU" sz="1100">
                        <a:effectLst/>
                        <a:latin typeface="Times New Roman" panose="02020603050405020304" pitchFamily="18" charset="0"/>
                        <a:ea typeface="Times New Roman" panose="02020603050405020304" pitchFamily="18" charset="0"/>
                      </a:endParaRPr>
                    </a:p>
                  </a:txBody>
                  <a:tcPr marL="44174" marR="44174" marT="0" marB="0"/>
                </a:tc>
                <a:tc hMerge="1">
                  <a:txBody>
                    <a:bodyPr/>
                    <a:lstStyle/>
                    <a:p>
                      <a:endParaRPr lang="ru-RU"/>
                    </a:p>
                  </a:txBody>
                  <a:tcPr/>
                </a:tc>
                <a:tc>
                  <a:txBody>
                    <a:bodyPr/>
                    <a:lstStyle/>
                    <a:p>
                      <a:pPr marL="144145" indent="-144145">
                        <a:lnSpc>
                          <a:spcPct val="115000"/>
                        </a:lnSpc>
                        <a:spcBef>
                          <a:spcPts val="300"/>
                        </a:spcBef>
                        <a:spcAft>
                          <a:spcPts val="300"/>
                        </a:spcAft>
                      </a:pPr>
                      <a:r>
                        <a:rPr lang="ru-RU" sz="1200">
                          <a:effectLst/>
                        </a:rPr>
                        <a:t>4</a:t>
                      </a:r>
                      <a:endParaRPr lang="ru-RU" sz="1100">
                        <a:effectLst/>
                        <a:latin typeface="Times New Roman" panose="02020603050405020304" pitchFamily="18" charset="0"/>
                        <a:ea typeface="Times New Roman" panose="02020603050405020304" pitchFamily="18" charset="0"/>
                      </a:endParaRPr>
                    </a:p>
                  </a:txBody>
                  <a:tcPr marL="44174" marR="44174" marT="0" marB="0" anchor="ctr"/>
                </a:tc>
                <a:extLst>
                  <a:ext uri="{0D108BD9-81ED-4DB2-BD59-A6C34878D82A}">
                    <a16:rowId xmlns:a16="http://schemas.microsoft.com/office/drawing/2014/main" val="2037976638"/>
                  </a:ext>
                </a:extLst>
              </a:tr>
              <a:tr h="708266">
                <a:tc>
                  <a:txBody>
                    <a:bodyPr/>
                    <a:lstStyle/>
                    <a:p>
                      <a:pPr marL="144145">
                        <a:lnSpc>
                          <a:spcPct val="115000"/>
                        </a:lnSpc>
                        <a:spcBef>
                          <a:spcPts val="300"/>
                        </a:spcBef>
                        <a:spcAft>
                          <a:spcPts val="300"/>
                        </a:spcAft>
                      </a:pPr>
                      <a:r>
                        <a:rPr lang="ru-RU" sz="1400" dirty="0">
                          <a:effectLst/>
                        </a:rPr>
                        <a:t>Языковая компетенция*</a:t>
                      </a:r>
                      <a:endParaRPr lang="ru-RU" sz="1100" dirty="0">
                        <a:effectLst/>
                        <a:latin typeface="Times New Roman" panose="02020603050405020304" pitchFamily="18" charset="0"/>
                        <a:ea typeface="Times New Roman" panose="02020603050405020304" pitchFamily="18" charset="0"/>
                      </a:endParaRPr>
                    </a:p>
                  </a:txBody>
                  <a:tcPr marL="44174" marR="44174" marT="0" marB="0"/>
                </a:tc>
                <a:tc gridSpan="2">
                  <a:txBody>
                    <a:bodyPr/>
                    <a:lstStyle/>
                    <a:p>
                      <a:pPr marL="144145">
                        <a:lnSpc>
                          <a:spcPct val="115000"/>
                        </a:lnSpc>
                        <a:spcBef>
                          <a:spcPts val="300"/>
                        </a:spcBef>
                        <a:spcAft>
                          <a:spcPts val="300"/>
                        </a:spcAft>
                      </a:pPr>
                      <a:r>
                        <a:rPr lang="fr-FR" sz="1400" dirty="0">
                          <a:effectLst/>
                        </a:rPr>
                        <a:t>1</a:t>
                      </a:r>
                      <a:r>
                        <a:rPr lang="ru-RU" sz="1400" dirty="0">
                          <a:effectLst/>
                        </a:rPr>
                        <a:t>3 баллов</a:t>
                      </a:r>
                      <a:endParaRPr lang="ru-RU" sz="1100" dirty="0">
                        <a:effectLst/>
                        <a:latin typeface="Times New Roman" panose="02020603050405020304" pitchFamily="18" charset="0"/>
                        <a:ea typeface="Times New Roman" panose="02020603050405020304" pitchFamily="18" charset="0"/>
                      </a:endParaRPr>
                    </a:p>
                  </a:txBody>
                  <a:tcPr marL="44174" marR="44174" marT="0" marB="0"/>
                </a:tc>
                <a:tc hMerge="1">
                  <a:txBody>
                    <a:bodyPr/>
                    <a:lstStyle/>
                    <a:p>
                      <a:endParaRPr lang="ru-RU"/>
                    </a:p>
                  </a:txBody>
                  <a:tcPr/>
                </a:tc>
                <a:extLst>
                  <a:ext uri="{0D108BD9-81ED-4DB2-BD59-A6C34878D82A}">
                    <a16:rowId xmlns:a16="http://schemas.microsoft.com/office/drawing/2014/main" val="1102550350"/>
                  </a:ext>
                </a:extLst>
              </a:tr>
              <a:tr h="346877">
                <a:tc gridSpan="2">
                  <a:txBody>
                    <a:bodyPr/>
                    <a:lstStyle/>
                    <a:p>
                      <a:pPr marL="342900" lvl="0" indent="-342900">
                        <a:lnSpc>
                          <a:spcPct val="115000"/>
                        </a:lnSpc>
                        <a:spcBef>
                          <a:spcPts val="300"/>
                        </a:spcBef>
                        <a:spcAft>
                          <a:spcPts val="300"/>
                        </a:spcAft>
                        <a:buFont typeface="Times New Roman" panose="02020603050405020304" pitchFamily="18" charset="0"/>
                        <a:buChar char="•"/>
                        <a:tabLst>
                          <a:tab pos="144145" algn="l"/>
                        </a:tabLst>
                      </a:pPr>
                      <a:r>
                        <a:rPr lang="ru-RU" sz="1400">
                          <a:effectLst/>
                        </a:rPr>
                        <a:t>Морфо-синтаксис. Правильно употребляет глагольные времена и наклонения, местоимения, детерминативы, коннекторы и т.д. </a:t>
                      </a:r>
                      <a:endParaRPr lang="ru-RU" sz="1100">
                        <a:effectLst/>
                        <a:latin typeface="Times New Roman" panose="02020603050405020304" pitchFamily="18" charset="0"/>
                        <a:ea typeface="Times New Roman" panose="02020603050405020304" pitchFamily="18" charset="0"/>
                      </a:endParaRPr>
                    </a:p>
                  </a:txBody>
                  <a:tcPr marL="44174" marR="44174" marT="0" marB="0"/>
                </a:tc>
                <a:tc hMerge="1">
                  <a:txBody>
                    <a:bodyPr/>
                    <a:lstStyle/>
                    <a:p>
                      <a:endParaRPr lang="ru-RU"/>
                    </a:p>
                  </a:txBody>
                  <a:tcPr/>
                </a:tc>
                <a:tc>
                  <a:txBody>
                    <a:bodyPr/>
                    <a:lstStyle/>
                    <a:p>
                      <a:pPr marL="144145" indent="-144145">
                        <a:lnSpc>
                          <a:spcPct val="115000"/>
                        </a:lnSpc>
                        <a:spcBef>
                          <a:spcPts val="300"/>
                        </a:spcBef>
                        <a:spcAft>
                          <a:spcPts val="300"/>
                        </a:spcAft>
                      </a:pPr>
                      <a:r>
                        <a:rPr lang="ru-RU" sz="1400">
                          <a:effectLst/>
                        </a:rPr>
                        <a:t>4</a:t>
                      </a:r>
                      <a:endParaRPr lang="ru-RU" sz="1100">
                        <a:effectLst/>
                        <a:latin typeface="Times New Roman" panose="02020603050405020304" pitchFamily="18" charset="0"/>
                        <a:ea typeface="Times New Roman" panose="02020603050405020304" pitchFamily="18" charset="0"/>
                      </a:endParaRPr>
                    </a:p>
                  </a:txBody>
                  <a:tcPr marL="44174" marR="44174" marT="0" marB="0" anchor="ctr"/>
                </a:tc>
                <a:extLst>
                  <a:ext uri="{0D108BD9-81ED-4DB2-BD59-A6C34878D82A}">
                    <a16:rowId xmlns:a16="http://schemas.microsoft.com/office/drawing/2014/main" val="3586179817"/>
                  </a:ext>
                </a:extLst>
              </a:tr>
              <a:tr h="346877">
                <a:tc gridSpan="2">
                  <a:txBody>
                    <a:bodyPr/>
                    <a:lstStyle/>
                    <a:p>
                      <a:pPr marL="342900" lvl="0" indent="-342900">
                        <a:lnSpc>
                          <a:spcPct val="115000"/>
                        </a:lnSpc>
                        <a:spcBef>
                          <a:spcPts val="300"/>
                        </a:spcBef>
                        <a:spcAft>
                          <a:spcPts val="300"/>
                        </a:spcAft>
                        <a:buFont typeface="Times New Roman" panose="02020603050405020304" pitchFamily="18" charset="0"/>
                        <a:buChar char="•"/>
                        <a:tabLst>
                          <a:tab pos="144145" algn="l"/>
                        </a:tabLst>
                      </a:pPr>
                      <a:r>
                        <a:rPr lang="ru-RU" sz="1400">
                          <a:effectLst/>
                        </a:rPr>
                        <a:t>Владение письменной фразой. Владеет фразовой организацией текста и синтаксической вариативностью на фразовом уровне</a:t>
                      </a:r>
                      <a:endParaRPr lang="ru-RU" sz="1100">
                        <a:effectLst/>
                        <a:latin typeface="Times New Roman" panose="02020603050405020304" pitchFamily="18" charset="0"/>
                        <a:ea typeface="Times New Roman" panose="02020603050405020304" pitchFamily="18" charset="0"/>
                      </a:endParaRPr>
                    </a:p>
                  </a:txBody>
                  <a:tcPr marL="44174" marR="44174" marT="0" marB="0"/>
                </a:tc>
                <a:tc hMerge="1">
                  <a:txBody>
                    <a:bodyPr/>
                    <a:lstStyle/>
                    <a:p>
                      <a:endParaRPr lang="ru-RU"/>
                    </a:p>
                  </a:txBody>
                  <a:tcPr/>
                </a:tc>
                <a:tc>
                  <a:txBody>
                    <a:bodyPr/>
                    <a:lstStyle/>
                    <a:p>
                      <a:pPr marL="144145" indent="-144145">
                        <a:lnSpc>
                          <a:spcPct val="115000"/>
                        </a:lnSpc>
                        <a:spcBef>
                          <a:spcPts val="300"/>
                        </a:spcBef>
                        <a:spcAft>
                          <a:spcPts val="300"/>
                        </a:spcAft>
                      </a:pPr>
                      <a:r>
                        <a:rPr lang="ru-RU" sz="1400">
                          <a:effectLst/>
                        </a:rPr>
                        <a:t>3</a:t>
                      </a:r>
                      <a:endParaRPr lang="ru-RU" sz="1100">
                        <a:effectLst/>
                        <a:latin typeface="Times New Roman" panose="02020603050405020304" pitchFamily="18" charset="0"/>
                        <a:ea typeface="Times New Roman" panose="02020603050405020304" pitchFamily="18" charset="0"/>
                      </a:endParaRPr>
                    </a:p>
                  </a:txBody>
                  <a:tcPr marL="44174" marR="44174" marT="0" marB="0" anchor="ctr"/>
                </a:tc>
                <a:extLst>
                  <a:ext uri="{0D108BD9-81ED-4DB2-BD59-A6C34878D82A}">
                    <a16:rowId xmlns:a16="http://schemas.microsoft.com/office/drawing/2014/main" val="3055909970"/>
                  </a:ext>
                </a:extLst>
              </a:tr>
              <a:tr h="1069655">
                <a:tc gridSpan="2">
                  <a:txBody>
                    <a:bodyPr/>
                    <a:lstStyle/>
                    <a:p>
                      <a:pPr marL="342900" lvl="0" indent="-342900">
                        <a:lnSpc>
                          <a:spcPct val="115000"/>
                        </a:lnSpc>
                        <a:spcBef>
                          <a:spcPts val="300"/>
                        </a:spcBef>
                        <a:spcAft>
                          <a:spcPts val="300"/>
                        </a:spcAft>
                        <a:buFont typeface="Times New Roman" panose="02020603050405020304" pitchFamily="18" charset="0"/>
                        <a:buChar char="•"/>
                        <a:tabLst>
                          <a:tab pos="144145" algn="l"/>
                        </a:tabLst>
                      </a:pPr>
                      <a:r>
                        <a:rPr lang="ru-RU" sz="1400">
                          <a:effectLst/>
                        </a:rPr>
                        <a:t>Лексика. Владеет лексическим запасом, позволяющим высказаться по предложенной теме, обеспечивающим точное выражение мысли и отсутствие неоправданных повторов. Допустимо незначительное количество ошибок в выборе слов, если это не затрудняет понимания текста (не более 4% от заданного объема)</a:t>
                      </a:r>
                      <a:endParaRPr lang="ru-RU" sz="1100">
                        <a:effectLst/>
                        <a:latin typeface="Times New Roman" panose="02020603050405020304" pitchFamily="18" charset="0"/>
                        <a:ea typeface="Times New Roman" panose="02020603050405020304" pitchFamily="18" charset="0"/>
                      </a:endParaRPr>
                    </a:p>
                  </a:txBody>
                  <a:tcPr marL="44174" marR="44174" marT="0" marB="0"/>
                </a:tc>
                <a:tc hMerge="1">
                  <a:txBody>
                    <a:bodyPr/>
                    <a:lstStyle/>
                    <a:p>
                      <a:endParaRPr lang="ru-RU"/>
                    </a:p>
                  </a:txBody>
                  <a:tcPr/>
                </a:tc>
                <a:tc>
                  <a:txBody>
                    <a:bodyPr/>
                    <a:lstStyle/>
                    <a:p>
                      <a:pPr marL="144145" indent="-144145">
                        <a:lnSpc>
                          <a:spcPct val="115000"/>
                        </a:lnSpc>
                        <a:spcBef>
                          <a:spcPts val="300"/>
                        </a:spcBef>
                        <a:spcAft>
                          <a:spcPts val="300"/>
                        </a:spcAft>
                      </a:pPr>
                      <a:r>
                        <a:rPr lang="ru-RU" sz="1400">
                          <a:effectLst/>
                        </a:rPr>
                        <a:t>5</a:t>
                      </a:r>
                      <a:endParaRPr lang="ru-RU" sz="1100">
                        <a:effectLst/>
                        <a:latin typeface="Times New Roman" panose="02020603050405020304" pitchFamily="18" charset="0"/>
                        <a:ea typeface="Times New Roman" panose="02020603050405020304" pitchFamily="18" charset="0"/>
                      </a:endParaRPr>
                    </a:p>
                  </a:txBody>
                  <a:tcPr marL="44174" marR="44174" marT="0" marB="0" anchor="ctr"/>
                </a:tc>
                <a:extLst>
                  <a:ext uri="{0D108BD9-81ED-4DB2-BD59-A6C34878D82A}">
                    <a16:rowId xmlns:a16="http://schemas.microsoft.com/office/drawing/2014/main" val="3161340335"/>
                  </a:ext>
                </a:extLst>
              </a:tr>
              <a:tr h="708266">
                <a:tc gridSpan="2">
                  <a:txBody>
                    <a:bodyPr/>
                    <a:lstStyle/>
                    <a:p>
                      <a:pPr marL="342900" lvl="0" indent="-342900">
                        <a:lnSpc>
                          <a:spcPct val="115000"/>
                        </a:lnSpc>
                        <a:spcBef>
                          <a:spcPts val="300"/>
                        </a:spcBef>
                        <a:spcAft>
                          <a:spcPts val="300"/>
                        </a:spcAft>
                        <a:buFont typeface="Times New Roman" panose="02020603050405020304" pitchFamily="18" charset="0"/>
                        <a:buChar char="•"/>
                        <a:tabLst>
                          <a:tab pos="144145" algn="l"/>
                        </a:tabLst>
                      </a:pPr>
                      <a:r>
                        <a:rPr lang="ru-RU" sz="1400">
                          <a:effectLst/>
                        </a:rPr>
                        <a:t>Орфография. Владеет лексической и грамматической (практически все виды согласований) орфографией. Пунктуация в целом соответствует французской норме (допустимо некоторое влияние русского языка)</a:t>
                      </a:r>
                      <a:endParaRPr lang="ru-RU" sz="1100">
                        <a:effectLst/>
                        <a:latin typeface="Times New Roman" panose="02020603050405020304" pitchFamily="18" charset="0"/>
                        <a:ea typeface="Times New Roman" panose="02020603050405020304" pitchFamily="18" charset="0"/>
                      </a:endParaRPr>
                    </a:p>
                  </a:txBody>
                  <a:tcPr marL="44174" marR="44174" marT="0" marB="0"/>
                </a:tc>
                <a:tc hMerge="1">
                  <a:txBody>
                    <a:bodyPr/>
                    <a:lstStyle/>
                    <a:p>
                      <a:endParaRPr lang="ru-RU"/>
                    </a:p>
                  </a:txBody>
                  <a:tcPr/>
                </a:tc>
                <a:tc>
                  <a:txBody>
                    <a:bodyPr/>
                    <a:lstStyle/>
                    <a:p>
                      <a:pPr marL="144145" indent="-144145">
                        <a:lnSpc>
                          <a:spcPct val="115000"/>
                        </a:lnSpc>
                        <a:spcBef>
                          <a:spcPts val="300"/>
                        </a:spcBef>
                        <a:spcAft>
                          <a:spcPts val="300"/>
                        </a:spcAft>
                      </a:pPr>
                      <a:r>
                        <a:rPr lang="ru-RU" sz="1400" dirty="0">
                          <a:effectLst/>
                        </a:rPr>
                        <a:t>1</a:t>
                      </a:r>
                      <a:endParaRPr lang="ru-RU" sz="1100" dirty="0">
                        <a:effectLst/>
                        <a:latin typeface="Times New Roman" panose="02020603050405020304" pitchFamily="18" charset="0"/>
                        <a:ea typeface="Times New Roman" panose="02020603050405020304" pitchFamily="18" charset="0"/>
                      </a:endParaRPr>
                    </a:p>
                  </a:txBody>
                  <a:tcPr marL="44174" marR="44174" marT="0" marB="0" anchor="ctr"/>
                </a:tc>
                <a:extLst>
                  <a:ext uri="{0D108BD9-81ED-4DB2-BD59-A6C34878D82A}">
                    <a16:rowId xmlns:a16="http://schemas.microsoft.com/office/drawing/2014/main" val="2752772590"/>
                  </a:ext>
                </a:extLst>
              </a:tr>
            </a:tbl>
          </a:graphicData>
        </a:graphic>
      </p:graphicFrame>
    </p:spTree>
    <p:extLst>
      <p:ext uri="{BB962C8B-B14F-4D97-AF65-F5344CB8AC3E}">
        <p14:creationId xmlns:p14="http://schemas.microsoft.com/office/powerpoint/2010/main" val="14148937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7DE103C-BD03-422F-A770-E5EF491F3919}"/>
              </a:ext>
            </a:extLst>
          </p:cNvPr>
          <p:cNvSpPr txBox="1"/>
          <p:nvPr/>
        </p:nvSpPr>
        <p:spPr>
          <a:xfrm>
            <a:off x="0" y="1803036"/>
            <a:ext cx="12191999" cy="2123658"/>
          </a:xfrm>
          <a:prstGeom prst="rect">
            <a:avLst/>
          </a:prstGeom>
          <a:noFill/>
        </p:spPr>
        <p:txBody>
          <a:bodyPr wrap="square">
            <a:spAutoFit/>
          </a:bodyPr>
          <a:lstStyle/>
          <a:p>
            <a:pPr algn="ctr">
              <a:spcBef>
                <a:spcPts val="1200"/>
              </a:spcBef>
            </a:pPr>
            <a:r>
              <a:rPr lang="fr-FR" sz="4400" b="1" i="1" dirty="0">
                <a:effectLst/>
                <a:latin typeface="Times New Roman" panose="02020603050405020304" pitchFamily="18" charset="0"/>
                <a:ea typeface="Times New Roman" panose="02020603050405020304" pitchFamily="18" charset="0"/>
              </a:rPr>
              <a:t>NB </a:t>
            </a:r>
            <a:r>
              <a:rPr lang="ru-RU" sz="4400" b="1" i="1" dirty="0">
                <a:effectLst/>
                <a:latin typeface="Times New Roman" panose="02020603050405020304" pitchFamily="18" charset="0"/>
                <a:ea typeface="Times New Roman" panose="02020603050405020304" pitchFamily="18" charset="0"/>
              </a:rPr>
              <a:t>!</a:t>
            </a:r>
            <a:r>
              <a:rPr lang="ru-RU" sz="4400" dirty="0">
                <a:effectLst/>
                <a:latin typeface="Times New Roman" panose="02020603050405020304" pitchFamily="18" charset="0"/>
                <a:ea typeface="Times New Roman" panose="02020603050405020304" pitchFamily="18" charset="0"/>
              </a:rPr>
              <a:t> *За каждую взятую из текста фразу или фрагмент фразы объемом в 4 и более слов снимается 1 балл.</a:t>
            </a: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246548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102D30A-210E-4EEB-98ED-2E0CE4BD1971}"/>
              </a:ext>
            </a:extLst>
          </p:cNvPr>
          <p:cNvSpPr txBox="1"/>
          <p:nvPr/>
        </p:nvSpPr>
        <p:spPr>
          <a:xfrm>
            <a:off x="0" y="423955"/>
            <a:ext cx="12192000" cy="6179577"/>
          </a:xfrm>
          <a:prstGeom prst="rect">
            <a:avLst/>
          </a:prstGeom>
          <a:noFill/>
        </p:spPr>
        <p:txBody>
          <a:bodyPr wrap="square">
            <a:spAutoFit/>
          </a:bodyPr>
          <a:lstStyle/>
          <a:p>
            <a:pPr algn="ctr">
              <a:lnSpc>
                <a:spcPct val="115000"/>
              </a:lnSpc>
              <a:spcAft>
                <a:spcPts val="600"/>
              </a:spcAft>
            </a:pPr>
            <a:r>
              <a:rPr lang="ru-RU" sz="3200" b="1" cap="small" dirty="0">
                <a:solidFill>
                  <a:srgbClr val="FF0000"/>
                </a:solidFill>
                <a:effectLst/>
                <a:latin typeface="Times New Roman" panose="02020603050405020304" pitchFamily="18" charset="0"/>
                <a:ea typeface="Calibri" panose="020F0502020204030204" pitchFamily="34" charset="0"/>
              </a:rPr>
              <a:t>Конкурс письменной речи</a:t>
            </a:r>
            <a:endParaRPr lang="ru-RU" sz="2800" dirty="0">
              <a:solidFill>
                <a:srgbClr val="FF0000"/>
              </a:solidFill>
              <a:effectLst/>
              <a:latin typeface="Times New Roman" panose="02020603050405020304" pitchFamily="18" charset="0"/>
              <a:ea typeface="Calibri" panose="020F0502020204030204" pitchFamily="34" charset="0"/>
            </a:endParaRPr>
          </a:p>
          <a:p>
            <a:pPr marL="6985" algn="ctr">
              <a:lnSpc>
                <a:spcPct val="115000"/>
              </a:lnSpc>
              <a:spcBef>
                <a:spcPts val="600"/>
              </a:spcBef>
              <a:spcAft>
                <a:spcPts val="600"/>
              </a:spcAft>
              <a:tabLst>
                <a:tab pos="1167130" algn="l"/>
                <a:tab pos="2973705" algn="ctr"/>
                <a:tab pos="5391785" algn="l"/>
              </a:tabLst>
            </a:pPr>
            <a:r>
              <a:rPr lang="ru-RU" sz="3200" b="1" cap="small" dirty="0">
                <a:solidFill>
                  <a:srgbClr val="FF0000"/>
                </a:solidFill>
                <a:effectLst/>
                <a:latin typeface="Times New Roman" panose="02020603050405020304" pitchFamily="18" charset="0"/>
                <a:ea typeface="Calibri" panose="020F0502020204030204" pitchFamily="34" charset="0"/>
              </a:rPr>
              <a:t>Лист заданий</a:t>
            </a:r>
            <a:endParaRPr lang="ru-RU" sz="2800" dirty="0">
              <a:solidFill>
                <a:srgbClr val="FF0000"/>
              </a:solidFill>
              <a:effectLst/>
              <a:latin typeface="Times New Roman" panose="02020603050405020304" pitchFamily="18" charset="0"/>
              <a:ea typeface="Calibri" panose="020F0502020204030204" pitchFamily="34" charset="0"/>
            </a:endParaRPr>
          </a:p>
          <a:p>
            <a:pPr algn="just">
              <a:lnSpc>
                <a:spcPct val="150000"/>
              </a:lnSpc>
              <a:spcAft>
                <a:spcPts val="1000"/>
              </a:spcAft>
            </a:pPr>
            <a:r>
              <a:rPr lang="fr-FR" sz="2800" b="1" dirty="0">
                <a:solidFill>
                  <a:srgbClr val="000000"/>
                </a:solidFill>
                <a:effectLst/>
                <a:latin typeface="Times New Roman" panose="02020603050405020304" pitchFamily="18" charset="0"/>
                <a:ea typeface="Calibri" panose="020F0502020204030204" pitchFamily="34" charset="0"/>
              </a:rPr>
              <a:t>Durée de l’épreuve : 1 heure 20						Note sur 25</a:t>
            </a:r>
            <a:endParaRPr lang="ru-RU" sz="2400" dirty="0">
              <a:effectLst/>
              <a:latin typeface="Times New Roman" panose="02020603050405020304" pitchFamily="18" charset="0"/>
              <a:ea typeface="Calibri" panose="020F0502020204030204" pitchFamily="34" charset="0"/>
            </a:endParaRPr>
          </a:p>
          <a:p>
            <a:pPr algn="just">
              <a:lnSpc>
                <a:spcPct val="125000"/>
              </a:lnSpc>
              <a:spcBef>
                <a:spcPts val="600"/>
              </a:spcBef>
              <a:spcAft>
                <a:spcPts val="600"/>
              </a:spcAft>
            </a:pPr>
            <a:r>
              <a:rPr lang="fr-FR" sz="2800" b="1" dirty="0">
                <a:effectLst/>
                <a:latin typeface="Times New Roman" panose="02020603050405020304" pitchFamily="18" charset="0"/>
                <a:ea typeface="Calibri" panose="020F0502020204030204" pitchFamily="34" charset="0"/>
              </a:rPr>
              <a:t>Situation :</a:t>
            </a:r>
            <a:r>
              <a:rPr lang="fr-FR" sz="2800" dirty="0">
                <a:effectLst/>
                <a:latin typeface="Times New Roman" panose="02020603050405020304" pitchFamily="18" charset="0"/>
                <a:ea typeface="Calibri" panose="020F0502020204030204" pitchFamily="34" charset="0"/>
              </a:rPr>
              <a:t> En lisant le magazine Okapi vous tombez sur cette photo. La légende explique l’événement et vous invite à exprimer votre point de vue sur le blog d’Okapi. Vous décidez de participer...</a:t>
            </a:r>
            <a:endParaRPr lang="ru-RU" sz="2400" dirty="0">
              <a:effectLst/>
              <a:latin typeface="Times New Roman" panose="02020603050405020304" pitchFamily="18" charset="0"/>
              <a:ea typeface="Calibri" panose="020F0502020204030204" pitchFamily="34" charset="0"/>
            </a:endParaRPr>
          </a:p>
          <a:p>
            <a:pPr algn="just">
              <a:lnSpc>
                <a:spcPct val="125000"/>
              </a:lnSpc>
              <a:spcBef>
                <a:spcPts val="600"/>
              </a:spcBef>
              <a:spcAft>
                <a:spcPts val="600"/>
              </a:spcAft>
            </a:pPr>
            <a:r>
              <a:rPr lang="fr-FR" sz="2800" b="1" dirty="0">
                <a:effectLst/>
                <a:latin typeface="Times New Roman" panose="02020603050405020304" pitchFamily="18" charset="0"/>
                <a:ea typeface="Calibri" panose="020F0502020204030204" pitchFamily="34" charset="0"/>
              </a:rPr>
              <a:t>Consigne :</a:t>
            </a:r>
            <a:r>
              <a:rPr lang="fr-FR" sz="2800" dirty="0">
                <a:effectLst/>
                <a:latin typeface="Times New Roman" panose="02020603050405020304" pitchFamily="18" charset="0"/>
                <a:ea typeface="Calibri" panose="020F0502020204030204" pitchFamily="34" charset="0"/>
              </a:rPr>
              <a:t> Rédigez un texte où vous expliquez votre opinion sur la punition (à la maison et/ou à l’école) en général et sur la punition figurant sur la photo, en particulier. Donnez un titre à votre texte. La longueur du texte (y compris le titre) est de 210 mots </a:t>
            </a:r>
            <a:r>
              <a:rPr lang="fr-FR" sz="2800" dirty="0">
                <a:effectLst/>
                <a:latin typeface="Times New Roman" panose="02020603050405020304" pitchFamily="18" charset="0"/>
                <a:ea typeface="Calibri" panose="020F0502020204030204" pitchFamily="34" charset="0"/>
                <a:sym typeface="Symbol" panose="05050102010706020507" pitchFamily="18" charset="2"/>
              </a:rPr>
              <a:t></a:t>
            </a:r>
            <a:r>
              <a:rPr lang="fr-FR" sz="2800" dirty="0">
                <a:effectLst/>
                <a:latin typeface="Times New Roman" panose="02020603050405020304" pitchFamily="18" charset="0"/>
                <a:ea typeface="Calibri" panose="020F0502020204030204" pitchFamily="34" charset="0"/>
              </a:rPr>
              <a:t> 10%. </a:t>
            </a:r>
            <a:endParaRPr lang="ru-RU" sz="2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4294984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D9F4989-825F-4B75-8CD2-B92156D4B288}"/>
              </a:ext>
            </a:extLst>
          </p:cNvPr>
          <p:cNvSpPr txBox="1"/>
          <p:nvPr/>
        </p:nvSpPr>
        <p:spPr>
          <a:xfrm>
            <a:off x="0" y="313021"/>
            <a:ext cx="12192000" cy="6369308"/>
          </a:xfrm>
          <a:prstGeom prst="rect">
            <a:avLst/>
          </a:prstGeom>
          <a:noFill/>
        </p:spPr>
        <p:txBody>
          <a:bodyPr wrap="square">
            <a:spAutoFit/>
          </a:bodyPr>
          <a:lstStyle/>
          <a:p>
            <a:pPr algn="ctr">
              <a:lnSpc>
                <a:spcPct val="125000"/>
              </a:lnSpc>
              <a:spcBef>
                <a:spcPts val="600"/>
              </a:spcBef>
              <a:spcAft>
                <a:spcPts val="600"/>
              </a:spcAft>
            </a:pPr>
            <a:r>
              <a:rPr lang="fr-FR" sz="1800" b="1" dirty="0">
                <a:solidFill>
                  <a:srgbClr val="FF0000"/>
                </a:solidFill>
                <a:effectLst/>
                <a:latin typeface="Times New Roman" panose="02020603050405020304" pitchFamily="18" charset="0"/>
                <a:ea typeface="Calibri" panose="020F0502020204030204" pitchFamily="34" charset="0"/>
              </a:rPr>
              <a:t>Qu’en pensent les psychologues ?</a:t>
            </a:r>
            <a:endParaRPr lang="ru-RU" sz="1600" dirty="0">
              <a:solidFill>
                <a:srgbClr val="FF0000"/>
              </a:solidFill>
              <a:effectLst/>
              <a:latin typeface="Times New Roman" panose="02020603050405020304" pitchFamily="18" charset="0"/>
              <a:ea typeface="Calibri" panose="020F0502020204030204" pitchFamily="34" charset="0"/>
            </a:endParaRPr>
          </a:p>
          <a:p>
            <a:pPr algn="just">
              <a:lnSpc>
                <a:spcPct val="125000"/>
              </a:lnSpc>
              <a:spcBef>
                <a:spcPts val="600"/>
              </a:spcBef>
              <a:spcAft>
                <a:spcPts val="600"/>
              </a:spcAft>
            </a:pPr>
            <a:r>
              <a:rPr lang="fr-FR" sz="1800" dirty="0">
                <a:effectLst/>
                <a:latin typeface="Times New Roman" panose="02020603050405020304" pitchFamily="18" charset="0"/>
                <a:ea typeface="Times New Roman" panose="02020603050405020304" pitchFamily="18" charset="0"/>
              </a:rPr>
              <a:t>«L’éducation repose sur un système de règles qui doivent permettre à l’enfant de comprendre la différence entre ce qui est autorisé et ce qui est interdit et, par extension, entre le bien et le mal, rappelle le psychologue Patrick Traube. Or, une règle n’en est une que si elle est assortie d’une sanction en cas de transgression. » </a:t>
            </a:r>
            <a:endParaRPr lang="ru-RU" sz="1600" dirty="0">
              <a:effectLst/>
              <a:latin typeface="Times New Roman" panose="02020603050405020304" pitchFamily="18" charset="0"/>
              <a:ea typeface="Times New Roman" panose="02020603050405020304" pitchFamily="18" charset="0"/>
            </a:endParaRPr>
          </a:p>
          <a:p>
            <a:pPr algn="just">
              <a:lnSpc>
                <a:spcPct val="125000"/>
              </a:lnSpc>
              <a:spcBef>
                <a:spcPts val="600"/>
              </a:spcBef>
              <a:spcAft>
                <a:spcPts val="600"/>
              </a:spcAft>
            </a:pPr>
            <a:r>
              <a:rPr lang="fr-FR" sz="1800" dirty="0">
                <a:effectLst/>
                <a:latin typeface="Times New Roman" panose="02020603050405020304" pitchFamily="18" charset="0"/>
                <a:ea typeface="Times New Roman" panose="02020603050405020304" pitchFamily="18" charset="0"/>
              </a:rPr>
              <a:t>Eduquer, c’est responsabiliser. Les meilleures punitions seront donc toujours celles qui serviront cette responsabilisation. Comment ? Anne Bacus propose d’anticiper : « Je veux que tu ranges ta chambre. Si tu ne le fais pas, alors tu devras aussi ranger le salon. » Il s’agit d’inciter l’enfant à aller dans le sens d’une obéissance raisonnée. S’il désobéit ? « On ne négocie pas, on s’en tient à ce qui a été convenu. » </a:t>
            </a:r>
            <a:endParaRPr lang="ru-RU" sz="1600" dirty="0">
              <a:effectLst/>
              <a:latin typeface="Times New Roman" panose="02020603050405020304" pitchFamily="18" charset="0"/>
              <a:ea typeface="Times New Roman" panose="02020603050405020304" pitchFamily="18" charset="0"/>
            </a:endParaRPr>
          </a:p>
          <a:p>
            <a:pPr algn="just">
              <a:lnSpc>
                <a:spcPct val="125000"/>
              </a:lnSpc>
              <a:spcBef>
                <a:spcPts val="600"/>
              </a:spcBef>
              <a:spcAft>
                <a:spcPts val="600"/>
              </a:spcAft>
            </a:pPr>
            <a:r>
              <a:rPr lang="fr-FR" sz="1800" dirty="0">
                <a:effectLst/>
                <a:latin typeface="Times New Roman" panose="02020603050405020304" pitchFamily="18" charset="0"/>
                <a:ea typeface="Times New Roman" panose="02020603050405020304" pitchFamily="18" charset="0"/>
              </a:rPr>
              <a:t>« La sanction réparatrice est la plus bénéfique, car elle confronte l’enfant à ses responsabilités », répond Patrick Traube : réparer un objet cassé, remettre de l’ordre dans une pièce dérangée, nettoyer un meuble sali… </a:t>
            </a:r>
            <a:endParaRPr lang="ru-RU" sz="1600" dirty="0">
              <a:effectLst/>
              <a:latin typeface="Times New Roman" panose="02020603050405020304" pitchFamily="18" charset="0"/>
              <a:ea typeface="Times New Roman" panose="02020603050405020304" pitchFamily="18" charset="0"/>
            </a:endParaRPr>
          </a:p>
          <a:p>
            <a:pPr algn="just">
              <a:lnSpc>
                <a:spcPct val="125000"/>
              </a:lnSpc>
              <a:spcBef>
                <a:spcPts val="600"/>
              </a:spcBef>
              <a:spcAft>
                <a:spcPts val="600"/>
              </a:spcAft>
            </a:pPr>
            <a:r>
              <a:rPr lang="fr-FR" sz="1800" dirty="0">
                <a:effectLst/>
                <a:latin typeface="Times New Roman" panose="02020603050405020304" pitchFamily="18" charset="0"/>
                <a:ea typeface="Calibri" panose="020F0502020204030204" pitchFamily="34" charset="0"/>
              </a:rPr>
              <a:t>« A tout âge, les privations sont les sanctions les plus efficaces », affirme Jean-Louis Le Run. Mais pas n’importe quelle privation : « Il faut viser des activités stériles (télé, jeux vidéo, sorties…) et non celles qui lui permettent de s’épanouir ou qui lui sont vitales (sport, art, nourriture). »</a:t>
            </a:r>
            <a:endParaRPr lang="ru-RU" sz="1600" dirty="0">
              <a:effectLst/>
              <a:latin typeface="Times New Roman" panose="02020603050405020304" pitchFamily="18" charset="0"/>
              <a:ea typeface="Calibri" panose="020F0502020204030204" pitchFamily="34" charset="0"/>
            </a:endParaRPr>
          </a:p>
          <a:p>
            <a:pPr algn="just">
              <a:lnSpc>
                <a:spcPct val="125000"/>
              </a:lnSpc>
              <a:spcBef>
                <a:spcPts val="600"/>
              </a:spcBef>
              <a:spcAft>
                <a:spcPts val="600"/>
              </a:spcAft>
            </a:pPr>
            <a:r>
              <a:rPr lang="fr-FR" sz="1800" dirty="0">
                <a:effectLst/>
                <a:latin typeface="Times New Roman" panose="02020603050405020304" pitchFamily="18" charset="0"/>
                <a:ea typeface="Calibri" panose="020F0502020204030204" pitchFamily="34" charset="0"/>
              </a:rPr>
              <a:t>Patrick Delaroche conseille, lui, le recours à des punitions qui engagent le corps : ranger, tondre le gazon, nettoyer… Pourquoi ? Parce que le but d’une punition est de soulager l’enfant d’une culpabilité ; il sait qu’il a mal agi et s’en veut. En fournissant un effort, il se débarrasse physiquement du poids de cette culpabilité. « Il se “dépense” pour “payer sa dette”. »</a:t>
            </a:r>
            <a:endParaRPr lang="ru-RU" sz="16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5929659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47C982B-C33F-4B90-A098-9793A0BB28CA}"/>
              </a:ext>
            </a:extLst>
          </p:cNvPr>
          <p:cNvSpPr txBox="1"/>
          <p:nvPr/>
        </p:nvSpPr>
        <p:spPr>
          <a:xfrm>
            <a:off x="0" y="217544"/>
            <a:ext cx="12192000" cy="6422912"/>
          </a:xfrm>
          <a:prstGeom prst="rect">
            <a:avLst/>
          </a:prstGeom>
          <a:noFill/>
        </p:spPr>
        <p:txBody>
          <a:bodyPr wrap="square">
            <a:spAutoFit/>
          </a:bodyPr>
          <a:lstStyle/>
          <a:p>
            <a:pPr algn="just">
              <a:lnSpc>
                <a:spcPct val="125000"/>
              </a:lnSpc>
              <a:spcBef>
                <a:spcPts val="600"/>
              </a:spcBef>
              <a:spcAft>
                <a:spcPts val="600"/>
              </a:spcAft>
            </a:pPr>
            <a:r>
              <a:rPr lang="fr-FR" sz="2800" b="1" dirty="0">
                <a:effectLst/>
                <a:latin typeface="Times New Roman" panose="02020603050405020304" pitchFamily="18" charset="0"/>
                <a:ea typeface="Calibri" panose="020F0502020204030204" pitchFamily="34" charset="0"/>
              </a:rPr>
              <a:t>Attention </a:t>
            </a:r>
            <a:r>
              <a:rPr lang="fr-FR" sz="2800" dirty="0">
                <a:effectLst/>
                <a:latin typeface="Times New Roman" panose="02020603050405020304" pitchFamily="18" charset="0"/>
                <a:ea typeface="Calibri" panose="020F0502020204030204" pitchFamily="34" charset="0"/>
              </a:rPr>
              <a:t>: Toute reprise intégrale de phrases ou de fragments de phrase de 4 mots ou plus figurant dans les citations n'est pas acceptée et sera pénalisée. Mais il est évidemment possible de reprendre des mots ou des expressions clés.</a:t>
            </a:r>
            <a:endParaRPr lang="ru-RU" sz="2400" dirty="0">
              <a:effectLst/>
              <a:latin typeface="Times New Roman" panose="02020603050405020304" pitchFamily="18" charset="0"/>
              <a:ea typeface="Calibri" panose="020F0502020204030204" pitchFamily="34" charset="0"/>
            </a:endParaRPr>
          </a:p>
          <a:p>
            <a:pPr>
              <a:lnSpc>
                <a:spcPct val="115000"/>
              </a:lnSpc>
              <a:spcAft>
                <a:spcPts val="600"/>
              </a:spcAft>
            </a:pPr>
            <a:r>
              <a:rPr lang="fr-FR" sz="2800" b="1" dirty="0">
                <a:effectLst/>
                <a:latin typeface="Times New Roman" panose="02020603050405020304" pitchFamily="18" charset="0"/>
                <a:ea typeface="Calibri" panose="020F0502020204030204" pitchFamily="34" charset="0"/>
              </a:rPr>
              <a:t>Vous avez réussi si :</a:t>
            </a:r>
            <a:endParaRPr lang="ru-RU" sz="2400" dirty="0">
              <a:effectLst/>
              <a:latin typeface="Times New Roman" panose="02020603050405020304" pitchFamily="18" charset="0"/>
              <a:ea typeface="Calibri" panose="020F0502020204030204" pitchFamily="34" charset="0"/>
            </a:endParaRPr>
          </a:p>
          <a:p>
            <a:pPr marL="342900" lvl="0" indent="-342900">
              <a:lnSpc>
                <a:spcPct val="150000"/>
              </a:lnSpc>
              <a:buFont typeface="Wingdings" panose="05000000000000000000" pitchFamily="2" charset="2"/>
              <a:buChar char=""/>
            </a:pPr>
            <a:r>
              <a:rPr lang="fr-FR" sz="2800" dirty="0">
                <a:effectLst/>
                <a:latin typeface="Times New Roman" panose="02020603050405020304" pitchFamily="18" charset="0"/>
                <a:ea typeface="Calibri" panose="020F0502020204030204" pitchFamily="34" charset="0"/>
              </a:rPr>
              <a:t>vous avez présenté différents avis sur la punition des enfants ;</a:t>
            </a:r>
            <a:endParaRPr lang="ru-RU" sz="2400" dirty="0">
              <a:effectLst/>
              <a:latin typeface="Times New Roman" panose="02020603050405020304" pitchFamily="18" charset="0"/>
              <a:ea typeface="Calibri" panose="020F0502020204030204" pitchFamily="34" charset="0"/>
            </a:endParaRPr>
          </a:p>
          <a:p>
            <a:pPr marL="342900" lvl="0" indent="-342900">
              <a:lnSpc>
                <a:spcPct val="150000"/>
              </a:lnSpc>
              <a:buFont typeface="Wingdings" panose="05000000000000000000" pitchFamily="2" charset="2"/>
              <a:buChar char=""/>
            </a:pPr>
            <a:r>
              <a:rPr lang="fr-FR" sz="2800" dirty="0">
                <a:effectLst/>
                <a:latin typeface="Times New Roman" panose="02020603050405020304" pitchFamily="18" charset="0"/>
                <a:ea typeface="Calibri" panose="020F0502020204030204" pitchFamily="34" charset="0"/>
              </a:rPr>
              <a:t>vous avez bien expliqué votre opinion personnelle là-dessus ;</a:t>
            </a:r>
            <a:endParaRPr lang="ru-RU" sz="2400" dirty="0">
              <a:effectLst/>
              <a:latin typeface="Times New Roman" panose="02020603050405020304" pitchFamily="18" charset="0"/>
              <a:ea typeface="Calibri" panose="020F0502020204030204" pitchFamily="34" charset="0"/>
            </a:endParaRPr>
          </a:p>
          <a:p>
            <a:pPr marL="342900" lvl="0" indent="-342900">
              <a:lnSpc>
                <a:spcPct val="150000"/>
              </a:lnSpc>
              <a:buFont typeface="Wingdings" panose="05000000000000000000" pitchFamily="2" charset="2"/>
              <a:buChar char=""/>
            </a:pPr>
            <a:r>
              <a:rPr lang="fr-FR" sz="2800" dirty="0">
                <a:effectLst/>
                <a:latin typeface="Times New Roman" panose="02020603050405020304" pitchFamily="18" charset="0"/>
                <a:ea typeface="Calibri" panose="020F0502020204030204" pitchFamily="34" charset="0"/>
              </a:rPr>
              <a:t>vous avez fait un commentaire de la punition qu’on voit sur la photo ;</a:t>
            </a:r>
            <a:endParaRPr lang="ru-RU" sz="2400" dirty="0">
              <a:effectLst/>
              <a:latin typeface="Times New Roman" panose="02020603050405020304" pitchFamily="18" charset="0"/>
              <a:ea typeface="Calibri" panose="020F0502020204030204" pitchFamily="34" charset="0"/>
            </a:endParaRPr>
          </a:p>
          <a:p>
            <a:pPr marL="342900" lvl="0" indent="-342900">
              <a:lnSpc>
                <a:spcPct val="150000"/>
              </a:lnSpc>
              <a:spcAft>
                <a:spcPts val="1000"/>
              </a:spcAft>
              <a:buFont typeface="Wingdings" panose="05000000000000000000" pitchFamily="2" charset="2"/>
              <a:buChar char=""/>
            </a:pPr>
            <a:r>
              <a:rPr lang="fr-FR" sz="2800" dirty="0">
                <a:effectLst/>
                <a:latin typeface="Times New Roman" panose="02020603050405020304" pitchFamily="18" charset="0"/>
                <a:ea typeface="Calibri" panose="020F0502020204030204" pitchFamily="34" charset="0"/>
              </a:rPr>
              <a:t>vous avez respecté la présentation du développement en parties distinctes ;</a:t>
            </a:r>
            <a:endParaRPr lang="ru-RU" sz="2400" dirty="0">
              <a:effectLst/>
              <a:latin typeface="Times New Roman" panose="02020603050405020304" pitchFamily="18" charset="0"/>
              <a:ea typeface="Calibri" panose="020F0502020204030204" pitchFamily="34" charset="0"/>
            </a:endParaRPr>
          </a:p>
          <a:p>
            <a:pPr marL="342900" lvl="0" indent="-342900">
              <a:lnSpc>
                <a:spcPct val="150000"/>
              </a:lnSpc>
              <a:spcAft>
                <a:spcPts val="1000"/>
              </a:spcAft>
              <a:buFont typeface="Wingdings" panose="05000000000000000000" pitchFamily="2" charset="2"/>
              <a:buChar char=""/>
            </a:pPr>
            <a:r>
              <a:rPr lang="fr-FR" sz="2800" dirty="0">
                <a:solidFill>
                  <a:srgbClr val="000000"/>
                </a:solidFill>
                <a:effectLst/>
                <a:latin typeface="Times New Roman" panose="02020603050405020304" pitchFamily="18" charset="0"/>
                <a:ea typeface="Calibri" panose="020F0502020204030204" pitchFamily="34" charset="0"/>
              </a:rPr>
              <a:t>votre texte est rédigé à la première personne du singulier ;</a:t>
            </a:r>
            <a:endParaRPr lang="ru-RU" sz="2400" dirty="0">
              <a:effectLst/>
              <a:latin typeface="Times New Roman" panose="02020603050405020304" pitchFamily="18" charset="0"/>
              <a:ea typeface="Calibri" panose="020F0502020204030204" pitchFamily="34" charset="0"/>
            </a:endParaRPr>
          </a:p>
          <a:p>
            <a:pPr marL="342900" lvl="0" indent="-342900">
              <a:lnSpc>
                <a:spcPct val="150000"/>
              </a:lnSpc>
              <a:spcAft>
                <a:spcPts val="1000"/>
              </a:spcAft>
              <a:buFont typeface="Wingdings" panose="05000000000000000000" pitchFamily="2" charset="2"/>
              <a:buChar char=""/>
            </a:pPr>
            <a:r>
              <a:rPr lang="fr-FR" sz="2800" dirty="0">
                <a:solidFill>
                  <a:srgbClr val="000000"/>
                </a:solidFill>
                <a:effectLst/>
                <a:latin typeface="Times New Roman" panose="02020603050405020304" pitchFamily="18" charset="0"/>
                <a:ea typeface="Calibri" panose="020F0502020204030204" pitchFamily="34" charset="0"/>
              </a:rPr>
              <a:t>votre texte est organisé, il a un titre, sa longueur est de 210 </a:t>
            </a:r>
            <a:r>
              <a:rPr lang="fr-FR" sz="2800" dirty="0">
                <a:solidFill>
                  <a:srgbClr val="000000"/>
                </a:solidFill>
                <a:effectLst/>
                <a:latin typeface="Symbol" panose="05050102010706020507" pitchFamily="18" charset="2"/>
                <a:ea typeface="Calibri" panose="020F0502020204030204" pitchFamily="34" charset="0"/>
                <a:cs typeface="Symbol" panose="05050102010706020507" pitchFamily="18" charset="2"/>
              </a:rPr>
              <a:t>±</a:t>
            </a:r>
            <a:r>
              <a:rPr lang="fr-FR" sz="2800" dirty="0">
                <a:solidFill>
                  <a:srgbClr val="000000"/>
                </a:solidFill>
                <a:effectLst/>
                <a:latin typeface="Times New Roman" panose="02020603050405020304" pitchFamily="18" charset="0"/>
                <a:ea typeface="Calibri" panose="020F0502020204030204" pitchFamily="34" charset="0"/>
              </a:rPr>
              <a:t> 10% mots.</a:t>
            </a:r>
            <a:endParaRPr lang="ru-RU" sz="2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628987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2E10D30-02D6-43D9-8928-045E1319797B}"/>
              </a:ext>
            </a:extLst>
          </p:cNvPr>
          <p:cNvSpPr txBox="1"/>
          <p:nvPr/>
        </p:nvSpPr>
        <p:spPr>
          <a:xfrm>
            <a:off x="0" y="1131574"/>
            <a:ext cx="12192000" cy="4917244"/>
          </a:xfrm>
          <a:prstGeom prst="rect">
            <a:avLst/>
          </a:prstGeom>
          <a:noFill/>
        </p:spPr>
        <p:txBody>
          <a:bodyPr wrap="square">
            <a:spAutoFit/>
          </a:bodyPr>
          <a:lstStyle/>
          <a:p>
            <a:pPr algn="just">
              <a:lnSpc>
                <a:spcPct val="130000"/>
              </a:lnSpc>
              <a:spcAft>
                <a:spcPts val="300"/>
              </a:spcAft>
            </a:pPr>
            <a:r>
              <a:rPr lang="ru-RU" sz="1800" dirty="0">
                <a:effectLst/>
                <a:latin typeface="Times New Roman" panose="02020603050405020304" pitchFamily="18" charset="0"/>
                <a:ea typeface="Times New Roman" panose="02020603050405020304" pitchFamily="18" charset="0"/>
              </a:rPr>
              <a:t>5. Объявляется </a:t>
            </a:r>
            <a:r>
              <a:rPr lang="ru-RU" sz="1800" b="1" dirty="0">
                <a:effectLst/>
                <a:latin typeface="Times New Roman" panose="02020603050405020304" pitchFamily="18" charset="0"/>
                <a:ea typeface="Times New Roman" panose="02020603050405020304" pitchFamily="18" charset="0"/>
              </a:rPr>
              <a:t>время</a:t>
            </a:r>
            <a:r>
              <a:rPr lang="ru-RU" sz="1800" dirty="0">
                <a:effectLst/>
                <a:latin typeface="Times New Roman" panose="02020603050405020304" pitchFamily="18" charset="0"/>
                <a:ea typeface="Times New Roman" panose="02020603050405020304" pitchFamily="18" charset="0"/>
              </a:rPr>
              <a:t>, предусмотренное для выполнения лексико-грамматического теста. Затем раздаются ЛЗ, они кладутся на стол </a:t>
            </a:r>
            <a:r>
              <a:rPr lang="ru-RU" sz="1800" b="1" dirty="0">
                <a:effectLst/>
                <a:latin typeface="Times New Roman" panose="02020603050405020304" pitchFamily="18" charset="0"/>
                <a:ea typeface="Times New Roman" panose="02020603050405020304" pitchFamily="18" charset="0"/>
              </a:rPr>
              <a:t>текстом вниз</a:t>
            </a:r>
            <a:r>
              <a:rPr lang="ru-RU" sz="1800" dirty="0">
                <a:effectLst/>
                <a:latin typeface="Times New Roman" panose="02020603050405020304" pitchFamily="18" charset="0"/>
                <a:ea typeface="Times New Roman" panose="02020603050405020304" pitchFamily="18" charset="0"/>
              </a:rPr>
              <a:t>, участники предупреждаются, что их можно </a:t>
            </a:r>
            <a:r>
              <a:rPr lang="ru-RU" sz="1800" b="1" dirty="0">
                <a:effectLst/>
                <a:latin typeface="Times New Roman" panose="02020603050405020304" pitchFamily="18" charset="0"/>
                <a:ea typeface="Times New Roman" panose="02020603050405020304" pitchFamily="18" charset="0"/>
              </a:rPr>
              <a:t>перевернуть рабочей стороной только после разрешения старшего по аудитории</a:t>
            </a:r>
            <a:r>
              <a:rPr lang="ru-RU" sz="1800" dirty="0">
                <a:effectLst/>
                <a:latin typeface="Times New Roman" panose="02020603050405020304" pitchFamily="18" charset="0"/>
                <a:ea typeface="Times New Roman" panose="02020603050405020304" pitchFamily="18" charset="0"/>
              </a:rPr>
              <a:t>. </a:t>
            </a:r>
          </a:p>
          <a:p>
            <a:pPr algn="just">
              <a:lnSpc>
                <a:spcPct val="130000"/>
              </a:lnSpc>
              <a:spcAft>
                <a:spcPts val="300"/>
              </a:spcAft>
            </a:pPr>
            <a:r>
              <a:rPr lang="ru-RU" sz="1800" dirty="0">
                <a:effectLst/>
                <a:latin typeface="Times New Roman" panose="02020603050405020304" pitchFamily="18" charset="0"/>
                <a:ea typeface="Times New Roman" panose="02020603050405020304" pitchFamily="18" charset="0"/>
              </a:rPr>
              <a:t>6. </a:t>
            </a:r>
            <a:r>
              <a:rPr lang="ru-RU" sz="1800" b="1" dirty="0">
                <a:effectLst/>
                <a:latin typeface="Times New Roman" panose="02020603050405020304" pitchFamily="18" charset="0"/>
                <a:ea typeface="Times New Roman" panose="02020603050405020304" pitchFamily="18" charset="0"/>
              </a:rPr>
              <a:t>Старший по аудитории записывает на доске время начала работы и время окончания. </a:t>
            </a:r>
            <a:r>
              <a:rPr lang="ru-RU" sz="1800" dirty="0">
                <a:effectLst/>
                <a:latin typeface="Times New Roman" panose="02020603050405020304" pitchFamily="18" charset="0"/>
                <a:ea typeface="Times New Roman" panose="02020603050405020304" pitchFamily="18" charset="0"/>
              </a:rPr>
              <a:t>После этого</a:t>
            </a:r>
            <a:r>
              <a:rPr lang="ru-RU" sz="1800" b="1" dirty="0">
                <a:effectLst/>
                <a:latin typeface="Times New Roman" panose="02020603050405020304" pitchFamily="18" charset="0"/>
                <a:ea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rPr>
              <a:t>участники переворачивают листы заданий и приступают к их выполнению.</a:t>
            </a:r>
          </a:p>
          <a:p>
            <a:pPr algn="just">
              <a:lnSpc>
                <a:spcPct val="130000"/>
              </a:lnSpc>
              <a:spcAft>
                <a:spcPts val="300"/>
              </a:spcAft>
            </a:pPr>
            <a:r>
              <a:rPr lang="ru-RU" sz="1800" dirty="0">
                <a:effectLst/>
                <a:latin typeface="Times New Roman" panose="02020603050405020304" pitchFamily="18" charset="0"/>
                <a:ea typeface="Times New Roman" panose="02020603050405020304" pitchFamily="18" charset="0"/>
              </a:rPr>
              <a:t>7. За </a:t>
            </a:r>
            <a:r>
              <a:rPr lang="ru-RU" sz="1800" b="1" dirty="0">
                <a:effectLst/>
                <a:latin typeface="Times New Roman" panose="02020603050405020304" pitchFamily="18" charset="0"/>
                <a:ea typeface="Times New Roman" panose="02020603050405020304" pitchFamily="18" charset="0"/>
              </a:rPr>
              <a:t>10 и за 5 минут до окончания теста </a:t>
            </a:r>
            <a:r>
              <a:rPr lang="ru-RU" sz="1800" dirty="0">
                <a:effectLst/>
                <a:latin typeface="Times New Roman" panose="02020603050405020304" pitchFamily="18" charset="0"/>
                <a:ea typeface="Times New Roman" panose="02020603050405020304" pitchFamily="18" charset="0"/>
              </a:rPr>
              <a:t>следует сообщить участникам, что время работы истекает, чтобы они успели перенести ответы из черновика в лист ответов.</a:t>
            </a:r>
          </a:p>
          <a:p>
            <a:pPr algn="just">
              <a:lnSpc>
                <a:spcPct val="130000"/>
              </a:lnSpc>
              <a:spcAft>
                <a:spcPts val="300"/>
              </a:spcAft>
            </a:pPr>
            <a:r>
              <a:rPr lang="ru-RU" sz="1800" dirty="0">
                <a:solidFill>
                  <a:srgbClr val="000000"/>
                </a:solidFill>
                <a:effectLst/>
                <a:latin typeface="Times New Roman" panose="02020603050405020304" pitchFamily="18" charset="0"/>
                <a:ea typeface="Times New Roman" panose="02020603050405020304" pitchFamily="18" charset="0"/>
              </a:rPr>
              <a:t>8. </a:t>
            </a:r>
            <a:r>
              <a:rPr lang="ru-RU" sz="1800" spc="45" dirty="0">
                <a:solidFill>
                  <a:srgbClr val="000000"/>
                </a:solidFill>
                <a:effectLst/>
                <a:latin typeface="Times New Roman" panose="02020603050405020304" pitchFamily="18" charset="0"/>
                <a:ea typeface="Times New Roman" panose="02020603050405020304" pitchFamily="18" charset="0"/>
              </a:rPr>
              <a:t>Все </a:t>
            </a:r>
            <a:r>
              <a:rPr lang="ru-RU" sz="1800" b="1" spc="45" dirty="0">
                <a:solidFill>
                  <a:srgbClr val="000000"/>
                </a:solidFill>
                <a:effectLst/>
                <a:latin typeface="Times New Roman" panose="02020603050405020304" pitchFamily="18" charset="0"/>
                <a:ea typeface="Times New Roman" panose="02020603050405020304" pitchFamily="18" charset="0"/>
              </a:rPr>
              <a:t>листы ответов, листы заданий и черновики</a:t>
            </a:r>
            <a:r>
              <a:rPr lang="ru-RU" sz="1800" spc="45" dirty="0">
                <a:solidFill>
                  <a:srgbClr val="000000"/>
                </a:solidFill>
                <a:effectLst/>
                <a:latin typeface="Times New Roman" panose="02020603050405020304" pitchFamily="18" charset="0"/>
                <a:ea typeface="Times New Roman" panose="02020603050405020304" pitchFamily="18" charset="0"/>
              </a:rPr>
              <a:t> собираются одновременно после </a:t>
            </a:r>
            <a:r>
              <a:rPr lang="ru-RU" sz="1800" spc="45" dirty="0">
                <a:effectLst/>
                <a:latin typeface="Times New Roman" panose="02020603050405020304" pitchFamily="18" charset="0"/>
                <a:ea typeface="Times New Roman" panose="02020603050405020304" pitchFamily="18" charset="0"/>
              </a:rPr>
              <a:t>объявления об</a:t>
            </a:r>
            <a:r>
              <a:rPr lang="ru-RU" sz="1800" spc="45" dirty="0">
                <a:solidFill>
                  <a:srgbClr val="000080"/>
                </a:solidFill>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окончании конкурса. Обезличенные листы ответов сканируются, скан-копии выдаются жюри для проверки, подлинники листов ответов хранятся в сейфах в определенном оргкомитетом месте.</a:t>
            </a:r>
            <a:endParaRPr lang="ru-RU" sz="1800" dirty="0">
              <a:effectLst/>
              <a:latin typeface="Times New Roman" panose="02020603050405020304" pitchFamily="18" charset="0"/>
              <a:ea typeface="Times New Roman" panose="02020603050405020304" pitchFamily="18" charset="0"/>
            </a:endParaRPr>
          </a:p>
          <a:p>
            <a:pPr algn="just">
              <a:lnSpc>
                <a:spcPct val="130000"/>
              </a:lnSpc>
              <a:spcBef>
                <a:spcPts val="200"/>
              </a:spcBef>
            </a:pPr>
            <a:r>
              <a:rPr lang="ru-RU" sz="1800" dirty="0">
                <a:effectLst/>
                <a:latin typeface="Times New Roman" panose="02020603050405020304" pitchFamily="18" charset="0"/>
                <a:ea typeface="Times New Roman" panose="02020603050405020304" pitchFamily="18" charset="0"/>
              </a:rPr>
              <a:t>9. </a:t>
            </a:r>
            <a:r>
              <a:rPr lang="ru-RU" sz="1800" dirty="0">
                <a:solidFill>
                  <a:srgbClr val="000000"/>
                </a:solidFill>
                <a:effectLst/>
                <a:latin typeface="Times New Roman" panose="02020603050405020304" pitchFamily="18" charset="0"/>
                <a:ea typeface="Times New Roman" panose="02020603050405020304" pitchFamily="18" charset="0"/>
              </a:rPr>
              <a:t>Количество баллов, предусмотренное за выполнение каждого задания, указано в листе заданий.</a:t>
            </a:r>
            <a:r>
              <a:rPr lang="ru-RU" sz="1800" spc="15" dirty="0">
                <a:solidFill>
                  <a:srgbClr val="000000"/>
                </a:solidFill>
                <a:effectLst/>
                <a:latin typeface="Times New Roman" panose="02020603050405020304" pitchFamily="18" charset="0"/>
                <a:ea typeface="Times New Roman" panose="02020603050405020304" pitchFamily="18" charset="0"/>
              </a:rPr>
              <a:t> Единицей оценивания является целый балл, его деление на части не допускается.</a:t>
            </a:r>
            <a:br>
              <a:rPr lang="ru-RU" sz="1800" b="1" dirty="0">
                <a:effectLst/>
                <a:latin typeface="Times New Roman" panose="02020603050405020304" pitchFamily="18" charset="0"/>
                <a:ea typeface="Times New Roman" panose="02020603050405020304" pitchFamily="18" charset="0"/>
              </a:rPr>
            </a:br>
            <a:endParaRPr lang="ru-RU"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76359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0D42F21-04F6-4734-A79A-AC7F10E91321}"/>
              </a:ext>
            </a:extLst>
          </p:cNvPr>
          <p:cNvSpPr txBox="1"/>
          <p:nvPr/>
        </p:nvSpPr>
        <p:spPr>
          <a:xfrm>
            <a:off x="0" y="324605"/>
            <a:ext cx="12192000" cy="6049990"/>
          </a:xfrm>
          <a:prstGeom prst="rect">
            <a:avLst/>
          </a:prstGeom>
          <a:noFill/>
        </p:spPr>
        <p:txBody>
          <a:bodyPr wrap="square">
            <a:spAutoFit/>
          </a:bodyPr>
          <a:lstStyle/>
          <a:p>
            <a:pPr algn="ctr">
              <a:lnSpc>
                <a:spcPct val="115000"/>
              </a:lnSpc>
              <a:spcAft>
                <a:spcPts val="600"/>
              </a:spcAft>
            </a:pPr>
            <a:r>
              <a:rPr lang="ru-RU" sz="2400" b="1" dirty="0">
                <a:solidFill>
                  <a:srgbClr val="FF0000"/>
                </a:solidFill>
                <a:effectLst/>
                <a:latin typeface="Times New Roman" panose="02020603050405020304" pitchFamily="18" charset="0"/>
                <a:ea typeface="Times New Roman" panose="02020603050405020304" pitchFamily="18" charset="0"/>
              </a:rPr>
              <a:t>Правила проведения конкурса понимания устного текста</a:t>
            </a:r>
            <a:endParaRPr lang="ru-RU" sz="2400" dirty="0">
              <a:solidFill>
                <a:srgbClr val="FF0000"/>
              </a:solidFill>
              <a:effectLst/>
              <a:latin typeface="Times New Roman" panose="02020603050405020304" pitchFamily="18" charset="0"/>
              <a:ea typeface="Times New Roman" panose="02020603050405020304" pitchFamily="18" charset="0"/>
            </a:endParaRPr>
          </a:p>
          <a:p>
            <a:pPr algn="just">
              <a:lnSpc>
                <a:spcPct val="115000"/>
              </a:lnSpc>
              <a:spcAft>
                <a:spcPts val="600"/>
              </a:spcAft>
            </a:pPr>
            <a:r>
              <a:rPr lang="ru-RU" sz="1800" dirty="0">
                <a:effectLst/>
                <a:latin typeface="Times New Roman" panose="02020603050405020304" pitchFamily="18" charset="0"/>
                <a:ea typeface="Times New Roman" panose="02020603050405020304" pitchFamily="18" charset="0"/>
              </a:rPr>
              <a:t>1. Пакет, подготовленный для конкурсантов Центральной предметно-методической комиссией, содержит </a:t>
            </a:r>
            <a:r>
              <a:rPr lang="ru-RU" sz="1800" b="1" dirty="0">
                <a:effectLst/>
                <a:latin typeface="Times New Roman" panose="02020603050405020304" pitchFamily="18" charset="0"/>
                <a:ea typeface="Times New Roman" panose="02020603050405020304" pitchFamily="18" charset="0"/>
              </a:rPr>
              <a:t>лист ответов</a:t>
            </a:r>
            <a:r>
              <a:rPr lang="ru-RU" sz="1800" dirty="0">
                <a:effectLst/>
                <a:latin typeface="Times New Roman" panose="02020603050405020304" pitchFamily="18" charset="0"/>
                <a:ea typeface="Times New Roman" panose="02020603050405020304" pitchFamily="18" charset="0"/>
              </a:rPr>
              <a:t> и </a:t>
            </a:r>
            <a:r>
              <a:rPr lang="ru-RU" sz="1800" b="1" dirty="0">
                <a:effectLst/>
                <a:latin typeface="Times New Roman" panose="02020603050405020304" pitchFamily="18" charset="0"/>
                <a:ea typeface="Times New Roman" panose="02020603050405020304" pitchFamily="18" charset="0"/>
              </a:rPr>
              <a:t>лист заданий</a:t>
            </a:r>
            <a:r>
              <a:rPr lang="ru-RU" sz="1800" dirty="0">
                <a:effectLst/>
                <a:latin typeface="Times New Roman" panose="02020603050405020304" pitchFamily="18" charset="0"/>
                <a:ea typeface="Times New Roman" panose="02020603050405020304" pitchFamily="18" charset="0"/>
              </a:rPr>
              <a:t>.</a:t>
            </a:r>
          </a:p>
          <a:p>
            <a:pPr algn="just">
              <a:lnSpc>
                <a:spcPct val="115000"/>
              </a:lnSpc>
              <a:spcAft>
                <a:spcPts val="600"/>
              </a:spcAft>
            </a:pPr>
            <a:r>
              <a:rPr lang="ru-RU" sz="1800" dirty="0">
                <a:effectLst/>
                <a:latin typeface="Times New Roman" panose="02020603050405020304" pitchFamily="18" charset="0"/>
                <a:ea typeface="Times New Roman" panose="02020603050405020304" pitchFamily="18" charset="0"/>
              </a:rPr>
              <a:t>2. Перед началом работы необходимо раздать участникам </a:t>
            </a:r>
            <a:r>
              <a:rPr lang="ru-RU" sz="1800" b="1" dirty="0">
                <a:effectLst/>
                <a:latin typeface="Times New Roman" panose="02020603050405020304" pitchFamily="18" charset="0"/>
                <a:ea typeface="Times New Roman" panose="02020603050405020304" pitchFamily="18" charset="0"/>
              </a:rPr>
              <a:t>листы ответов (ЛО)</a:t>
            </a:r>
            <a:r>
              <a:rPr lang="ru-RU" sz="1800" dirty="0">
                <a:effectLst/>
                <a:latin typeface="Times New Roman" panose="02020603050405020304" pitchFamily="18" charset="0"/>
                <a:ea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rPr>
              <a:t>чистые листы бумаги</a:t>
            </a:r>
            <a:r>
              <a:rPr lang="ru-RU" sz="1800" dirty="0">
                <a:effectLst/>
                <a:latin typeface="Times New Roman" panose="02020603050405020304" pitchFamily="18" charset="0"/>
                <a:ea typeface="Times New Roman" panose="02020603050405020304" pitchFamily="18" charset="0"/>
              </a:rPr>
              <a:t> для черновых записей и провести </a:t>
            </a:r>
            <a:r>
              <a:rPr lang="ru-RU" sz="1800" b="1" dirty="0">
                <a:effectLst/>
                <a:latin typeface="Times New Roman" panose="02020603050405020304" pitchFamily="18" charset="0"/>
                <a:ea typeface="Times New Roman" panose="02020603050405020304" pitchFamily="18" charset="0"/>
              </a:rPr>
              <a:t>инструктаж</a:t>
            </a:r>
            <a:r>
              <a:rPr lang="ru-RU" sz="1800" dirty="0">
                <a:effectLst/>
                <a:latin typeface="Times New Roman" panose="02020603050405020304" pitchFamily="18" charset="0"/>
                <a:ea typeface="Times New Roman" panose="02020603050405020304" pitchFamily="18" charset="0"/>
              </a:rPr>
              <a:t> учащихся по заполнению листа ответов, по порядку сдачи выданных документов после окончания работы.</a:t>
            </a:r>
          </a:p>
          <a:p>
            <a:pPr indent="270510" algn="just">
              <a:lnSpc>
                <a:spcPct val="115000"/>
              </a:lnSpc>
              <a:spcAft>
                <a:spcPts val="600"/>
              </a:spcAft>
            </a:pPr>
            <a:r>
              <a:rPr lang="ru-RU" sz="1800" dirty="0">
                <a:effectLst/>
                <a:latin typeface="Times New Roman" panose="02020603050405020304" pitchFamily="18" charset="0"/>
                <a:ea typeface="Times New Roman" panose="02020603050405020304" pitchFamily="18" charset="0"/>
              </a:rPr>
              <a:t>3. </a:t>
            </a:r>
            <a:r>
              <a:rPr lang="ru-RU" sz="1800" b="1" dirty="0">
                <a:effectLst/>
                <a:latin typeface="Times New Roman" panose="02020603050405020304" pitchFamily="18" charset="0"/>
                <a:ea typeface="Times New Roman" panose="02020603050405020304" pitchFamily="18" charset="0"/>
              </a:rPr>
              <a:t>Лист ответов (ЛО)</a:t>
            </a:r>
            <a:r>
              <a:rPr lang="ru-RU" sz="1800" dirty="0">
                <a:effectLst/>
                <a:latin typeface="Times New Roman" panose="02020603050405020304" pitchFamily="18" charset="0"/>
                <a:ea typeface="Times New Roman" panose="02020603050405020304" pitchFamily="18" charset="0"/>
              </a:rPr>
              <a:t> – документ, подлежащий проверке, поэтому его заполнение должно быть проведено с максимальной тщательностью.</a:t>
            </a:r>
            <a:r>
              <a:rPr lang="ru-RU" sz="1800" b="1" dirty="0">
                <a:effectLst/>
                <a:latin typeface="Times New Roman" panose="02020603050405020304" pitchFamily="18" charset="0"/>
                <a:ea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rPr>
              <a:t>ЛО имеет две рубрики: </a:t>
            </a:r>
            <a:r>
              <a:rPr lang="ru-RU" sz="1800" b="1" dirty="0">
                <a:effectLst/>
                <a:latin typeface="Times New Roman" panose="02020603050405020304" pitchFamily="18" charset="0"/>
                <a:ea typeface="Times New Roman" panose="02020603050405020304" pitchFamily="18" charset="0"/>
              </a:rPr>
              <a:t>регистрация</a:t>
            </a:r>
            <a:r>
              <a:rPr lang="ru-RU" sz="1800" dirty="0">
                <a:effectLst/>
                <a:latin typeface="Times New Roman" panose="02020603050405020304" pitchFamily="18" charset="0"/>
                <a:ea typeface="Times New Roman" panose="02020603050405020304" pitchFamily="18" charset="0"/>
              </a:rPr>
              <a:t> и </a:t>
            </a:r>
            <a:r>
              <a:rPr lang="ru-RU" sz="1800" b="1" dirty="0">
                <a:effectLst/>
                <a:latin typeface="Times New Roman" panose="02020603050405020304" pitchFamily="18" charset="0"/>
                <a:ea typeface="Times New Roman" panose="02020603050405020304" pitchFamily="18" charset="0"/>
              </a:rPr>
              <a:t>таблица ответов</a:t>
            </a:r>
            <a:r>
              <a:rPr lang="ru-RU" sz="1800" dirty="0">
                <a:effectLst/>
                <a:latin typeface="Times New Roman" panose="02020603050405020304" pitchFamily="18" charset="0"/>
                <a:ea typeface="Times New Roman" panose="02020603050405020304" pitchFamily="18" charset="0"/>
              </a:rPr>
              <a:t>. До начала работы участник олимпиады</a:t>
            </a:r>
            <a:r>
              <a:rPr lang="ru-RU" sz="1800" b="1" dirty="0">
                <a:effectLst/>
                <a:latin typeface="Times New Roman" panose="02020603050405020304" pitchFamily="18" charset="0"/>
                <a:ea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rPr>
              <a:t>записывает в </a:t>
            </a:r>
            <a:r>
              <a:rPr lang="ru-RU" sz="1800" b="1" dirty="0">
                <a:effectLst/>
                <a:latin typeface="Times New Roman" panose="02020603050405020304" pitchFamily="18" charset="0"/>
                <a:ea typeface="Times New Roman" panose="02020603050405020304" pitchFamily="18" charset="0"/>
              </a:rPr>
              <a:t>клетки регистрации</a:t>
            </a:r>
            <a:r>
              <a:rPr lang="ru-RU" sz="1800" dirty="0">
                <a:effectLst/>
                <a:latin typeface="Times New Roman" panose="02020603050405020304" pitchFamily="18" charset="0"/>
                <a:ea typeface="Times New Roman" panose="02020603050405020304" pitchFamily="18" charset="0"/>
              </a:rPr>
              <a:t> присвоенный ему номер.</a:t>
            </a:r>
          </a:p>
          <a:p>
            <a:pPr algn="just">
              <a:lnSpc>
                <a:spcPct val="115000"/>
              </a:lnSpc>
              <a:spcAft>
                <a:spcPts val="600"/>
              </a:spcAft>
            </a:pPr>
            <a:r>
              <a:rPr lang="ru-RU" sz="1800" dirty="0">
                <a:effectLst/>
                <a:latin typeface="Times New Roman" panose="02020603050405020304" pitchFamily="18" charset="0"/>
                <a:ea typeface="Times New Roman" panose="02020603050405020304" pitchFamily="18" charset="0"/>
              </a:rPr>
              <a:t>В </a:t>
            </a:r>
            <a:r>
              <a:rPr lang="ru-RU" sz="1800" b="1" dirty="0">
                <a:effectLst/>
                <a:latin typeface="Times New Roman" panose="02020603050405020304" pitchFamily="18" charset="0"/>
                <a:ea typeface="Times New Roman" panose="02020603050405020304" pitchFamily="18" charset="0"/>
              </a:rPr>
              <a:t>таблице ответов</a:t>
            </a:r>
            <a:r>
              <a:rPr lang="ru-RU" sz="1800" dirty="0">
                <a:effectLst/>
                <a:latin typeface="Times New Roman" panose="02020603050405020304" pitchFamily="18" charset="0"/>
                <a:ea typeface="Times New Roman" panose="02020603050405020304" pitchFamily="18" charset="0"/>
              </a:rPr>
              <a:t>, в зависимости от типа ожидаемого ответа, предусмотрены либо клетки, в которые участник вставляет или обводит выбранные буквы ответа, либо «окна» для вписывания слов или фраз.</a:t>
            </a:r>
          </a:p>
          <a:p>
            <a:pPr algn="just">
              <a:lnSpc>
                <a:spcPct val="115000"/>
              </a:lnSpc>
              <a:spcAft>
                <a:spcPts val="600"/>
              </a:spcAft>
            </a:pPr>
            <a:r>
              <a:rPr lang="ru-RU" sz="1800" dirty="0">
                <a:effectLst/>
                <a:latin typeface="Times New Roman" panose="02020603050405020304" pitchFamily="18" charset="0"/>
                <a:ea typeface="Times New Roman" panose="02020603050405020304" pitchFamily="18" charset="0"/>
              </a:rPr>
              <a:t>Исправления в листе ответов не желательны. Однако следует все-таки объяснить и показать на доске, как разборчиво вносить исправления в ЛО.</a:t>
            </a:r>
          </a:p>
          <a:p>
            <a:pPr algn="just">
              <a:lnSpc>
                <a:spcPct val="115000"/>
              </a:lnSpc>
              <a:spcAft>
                <a:spcPts val="600"/>
              </a:spcAft>
            </a:pPr>
            <a:r>
              <a:rPr lang="ru-RU" sz="1800" dirty="0">
                <a:effectLst/>
                <a:latin typeface="Times New Roman" panose="02020603050405020304" pitchFamily="18" charset="0"/>
                <a:ea typeface="Times New Roman" panose="02020603050405020304" pitchFamily="18" charset="0"/>
              </a:rPr>
              <a:t>4. Затем следует объяснить порядок работы с </a:t>
            </a:r>
            <a:r>
              <a:rPr lang="ru-RU" sz="1800" b="1" dirty="0">
                <a:effectLst/>
                <a:latin typeface="Times New Roman" panose="02020603050405020304" pitchFamily="18" charset="0"/>
                <a:ea typeface="Times New Roman" panose="02020603050405020304" pitchFamily="18" charset="0"/>
              </a:rPr>
              <a:t>листом заданий (ЛЗ), </a:t>
            </a:r>
            <a:r>
              <a:rPr lang="ru-RU" sz="1800" dirty="0">
                <a:effectLst/>
                <a:latin typeface="Times New Roman" panose="02020603050405020304" pitchFamily="18" charset="0"/>
                <a:ea typeface="Times New Roman" panose="02020603050405020304" pitchFamily="18" charset="0"/>
              </a:rPr>
              <a:t>который включает вопросник с заданиями. ЛЗ используется как</a:t>
            </a:r>
            <a:r>
              <a:rPr lang="ru-RU" sz="1800" b="1" dirty="0">
                <a:effectLst/>
                <a:latin typeface="Times New Roman" panose="02020603050405020304" pitchFamily="18" charset="0"/>
                <a:ea typeface="Times New Roman" panose="02020603050405020304" pitchFamily="18" charset="0"/>
              </a:rPr>
              <a:t> черновик: в вопроснике можно делать любые пометки.</a:t>
            </a:r>
            <a:r>
              <a:rPr lang="ru-RU" sz="1800" dirty="0">
                <a:effectLst/>
                <a:latin typeface="Times New Roman" panose="02020603050405020304" pitchFamily="18" charset="0"/>
                <a:ea typeface="Times New Roman" panose="02020603050405020304" pitchFamily="18" charset="0"/>
              </a:rPr>
              <a:t> В нем несколько страниц. Если для удобства раздачи они скреплены, то для удобства работы их следует разъединить. Следует еще раз обратить внимание конкурсантов на то, что </a:t>
            </a:r>
            <a:r>
              <a:rPr lang="ru-RU" sz="1800" b="1" dirty="0">
                <a:effectLst/>
                <a:latin typeface="Times New Roman" panose="02020603050405020304" pitchFamily="18" charset="0"/>
                <a:ea typeface="Times New Roman" panose="02020603050405020304" pitchFamily="18" charset="0"/>
              </a:rPr>
              <a:t>проверке подлежат только ответы, перенесенные в лист ответов</a:t>
            </a:r>
            <a:r>
              <a:rPr lang="ru-RU" sz="1800" dirty="0">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3948749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F2B869C-9295-48F7-9988-22EB8A451398}"/>
              </a:ext>
            </a:extLst>
          </p:cNvPr>
          <p:cNvSpPr txBox="1"/>
          <p:nvPr/>
        </p:nvSpPr>
        <p:spPr>
          <a:xfrm>
            <a:off x="0" y="968793"/>
            <a:ext cx="12192000" cy="5339923"/>
          </a:xfrm>
          <a:prstGeom prst="rect">
            <a:avLst/>
          </a:prstGeom>
          <a:noFill/>
        </p:spPr>
        <p:txBody>
          <a:bodyPr wrap="square">
            <a:spAutoFit/>
          </a:bodyPr>
          <a:lstStyle/>
          <a:p>
            <a:pPr algn="just">
              <a:lnSpc>
                <a:spcPct val="115000"/>
              </a:lnSpc>
              <a:spcAft>
                <a:spcPts val="600"/>
              </a:spcAft>
            </a:pPr>
            <a:r>
              <a:rPr lang="ru-RU" sz="2000" dirty="0">
                <a:effectLst/>
                <a:latin typeface="Times New Roman" panose="02020603050405020304" pitchFamily="18" charset="0"/>
                <a:ea typeface="Times New Roman" panose="02020603050405020304" pitchFamily="18" charset="0"/>
              </a:rPr>
              <a:t>5. Старший по аудитории объясняет, что вся </a:t>
            </a:r>
            <a:r>
              <a:rPr lang="ru-RU" sz="2000" b="1" dirty="0">
                <a:effectLst/>
                <a:latin typeface="Times New Roman" panose="02020603050405020304" pitchFamily="18" charset="0"/>
                <a:ea typeface="Times New Roman" panose="02020603050405020304" pitchFamily="18" charset="0"/>
              </a:rPr>
              <a:t>процедура прослушивания записана на диск</a:t>
            </a:r>
            <a:r>
              <a:rPr lang="ru-RU" sz="2000" dirty="0">
                <a:effectLst/>
                <a:latin typeface="Times New Roman" panose="02020603050405020304" pitchFamily="18" charset="0"/>
                <a:ea typeface="Times New Roman" panose="02020603050405020304" pitchFamily="18" charset="0"/>
              </a:rPr>
              <a:t>: задания, предусмотренные паузы, звучащий текст. Общее время выполнения конкурса: около 30 минут. </a:t>
            </a:r>
          </a:p>
          <a:p>
            <a:pPr algn="just">
              <a:lnSpc>
                <a:spcPct val="115000"/>
              </a:lnSpc>
              <a:spcAft>
                <a:spcPts val="600"/>
              </a:spcAft>
            </a:pPr>
            <a:r>
              <a:rPr lang="ru-RU" sz="2000" dirty="0">
                <a:effectLst/>
                <a:latin typeface="Times New Roman" panose="02020603050405020304" pitchFamily="18" charset="0"/>
                <a:ea typeface="Times New Roman" panose="02020603050405020304" pitchFamily="18" charset="0"/>
              </a:rPr>
              <a:t>6. Затем раздаются ЛЗ, они кладутся на стол </a:t>
            </a:r>
            <a:r>
              <a:rPr lang="ru-RU" sz="2000" b="1" dirty="0">
                <a:effectLst/>
                <a:latin typeface="Times New Roman" panose="02020603050405020304" pitchFamily="18" charset="0"/>
                <a:ea typeface="Times New Roman" panose="02020603050405020304" pitchFamily="18" charset="0"/>
              </a:rPr>
              <a:t>текстом вниз</a:t>
            </a:r>
            <a:r>
              <a:rPr lang="ru-RU" sz="2000" dirty="0">
                <a:effectLst/>
                <a:latin typeface="Times New Roman" panose="02020603050405020304" pitchFamily="18" charset="0"/>
                <a:ea typeface="Times New Roman" panose="02020603050405020304" pitchFamily="18" charset="0"/>
              </a:rPr>
              <a:t>, участники предупреждаются, что их можно </a:t>
            </a:r>
            <a:r>
              <a:rPr lang="ru-RU" sz="2000" b="1" dirty="0">
                <a:effectLst/>
                <a:latin typeface="Times New Roman" panose="02020603050405020304" pitchFamily="18" charset="0"/>
                <a:ea typeface="Times New Roman" panose="02020603050405020304" pitchFamily="18" charset="0"/>
              </a:rPr>
              <a:t>перевернуть рабочей стороной только после того, как диктор произнесет фразу:</a:t>
            </a:r>
            <a:r>
              <a:rPr lang="ru-RU" sz="2000" b="1"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a:t>
            </a:r>
            <a:r>
              <a:rPr lang="fr-FR" sz="2000" dirty="0">
                <a:solidFill>
                  <a:srgbClr val="000000"/>
                </a:solidFill>
                <a:effectLst/>
                <a:latin typeface="Times New Roman" panose="02020603050405020304" pitchFamily="18" charset="0"/>
                <a:ea typeface="Times New Roman" panose="02020603050405020304" pitchFamily="18" charset="0"/>
              </a:rPr>
              <a:t>Vous lisez maintenant les questions</a:t>
            </a:r>
            <a:r>
              <a:rPr lang="ru-RU" sz="2000" dirty="0">
                <a:solidFill>
                  <a:srgbClr val="000000"/>
                </a:solidFill>
                <a:effectLst/>
                <a:latin typeface="Times New Roman" panose="02020603050405020304" pitchFamily="18" charset="0"/>
                <a:ea typeface="Times New Roman" panose="02020603050405020304" pitchFamily="18" charset="0"/>
              </a:rPr>
              <a:t>. </a:t>
            </a:r>
            <a:r>
              <a:rPr lang="fr-FR" sz="2000" dirty="0">
                <a:solidFill>
                  <a:srgbClr val="000000"/>
                </a:solidFill>
                <a:effectLst/>
                <a:latin typeface="Times New Roman" panose="02020603050405020304" pitchFamily="18" charset="0"/>
                <a:ea typeface="Times New Roman" panose="02020603050405020304" pitchFamily="18" charset="0"/>
              </a:rPr>
              <a:t>Vous avez </a:t>
            </a:r>
            <a:r>
              <a:rPr lang="ru-RU" sz="2000" dirty="0">
                <a:solidFill>
                  <a:srgbClr val="000000"/>
                </a:solidFill>
                <a:effectLst/>
                <a:latin typeface="Times New Roman" panose="02020603050405020304" pitchFamily="18" charset="0"/>
                <a:ea typeface="Times New Roman" panose="02020603050405020304" pitchFamily="18" charset="0"/>
              </a:rPr>
              <a:t>3 </a:t>
            </a:r>
            <a:r>
              <a:rPr lang="fr-FR" sz="2000" dirty="0">
                <a:solidFill>
                  <a:srgbClr val="000000"/>
                </a:solidFill>
                <a:effectLst/>
                <a:latin typeface="Times New Roman" panose="02020603050405020304" pitchFamily="18" charset="0"/>
                <a:ea typeface="Times New Roman" panose="02020603050405020304" pitchFamily="18" charset="0"/>
              </a:rPr>
              <a:t>minutes</a:t>
            </a:r>
            <a:r>
              <a:rPr lang="ru-RU" sz="2000" dirty="0">
                <a:solidFill>
                  <a:srgbClr val="000000"/>
                </a:solidFill>
                <a:effectLst/>
                <a:latin typeface="Times New Roman" panose="02020603050405020304" pitchFamily="18" charset="0"/>
                <a:ea typeface="Times New Roman" panose="02020603050405020304" pitchFamily="18" charset="0"/>
              </a:rPr>
              <a:t>». Эту фразу можно написать на доске.</a:t>
            </a:r>
            <a:endParaRPr lang="ru-RU" sz="2000" dirty="0">
              <a:effectLst/>
              <a:latin typeface="Times New Roman" panose="02020603050405020304" pitchFamily="18" charset="0"/>
              <a:ea typeface="Times New Roman" panose="02020603050405020304" pitchFamily="18" charset="0"/>
            </a:endParaRPr>
          </a:p>
          <a:p>
            <a:pPr algn="just">
              <a:lnSpc>
                <a:spcPct val="115000"/>
              </a:lnSpc>
              <a:spcAft>
                <a:spcPts val="600"/>
              </a:spcAft>
            </a:pPr>
            <a:r>
              <a:rPr lang="ru-RU" sz="2000" dirty="0">
                <a:effectLst/>
                <a:latin typeface="Times New Roman" panose="02020603050405020304" pitchFamily="18" charset="0"/>
                <a:ea typeface="Times New Roman" panose="02020603050405020304" pitchFamily="18" charset="0"/>
              </a:rPr>
              <a:t>7. Закончив все объяснения, старший по аудитории </a:t>
            </a:r>
            <a:r>
              <a:rPr lang="ru-RU" sz="2000" b="1" dirty="0">
                <a:effectLst/>
                <a:latin typeface="Times New Roman" panose="02020603050405020304" pitchFamily="18" charset="0"/>
                <a:ea typeface="Times New Roman" panose="02020603050405020304" pitchFamily="18" charset="0"/>
              </a:rPr>
              <a:t>включает запись. </a:t>
            </a:r>
            <a:r>
              <a:rPr lang="ru-RU" sz="2000" dirty="0">
                <a:effectLst/>
                <a:latin typeface="Times New Roman" panose="02020603050405020304" pitchFamily="18" charset="0"/>
                <a:ea typeface="Times New Roman" panose="02020603050405020304" pitchFamily="18" charset="0"/>
              </a:rPr>
              <a:t>Он</a:t>
            </a:r>
            <a:r>
              <a:rPr lang="ru-RU" sz="2000" b="1" dirty="0">
                <a:effectLst/>
                <a:latin typeface="Times New Roman" panose="02020603050405020304" pitchFamily="18" charset="0"/>
                <a:ea typeface="Times New Roman" panose="02020603050405020304" pitchFamily="18" charset="0"/>
              </a:rPr>
              <a:t> выключает ее</a:t>
            </a:r>
            <a:r>
              <a:rPr lang="ru-RU" sz="2000" dirty="0">
                <a:effectLst/>
                <a:latin typeface="Times New Roman" panose="02020603050405020304" pitchFamily="18" charset="0"/>
                <a:ea typeface="Times New Roman" panose="02020603050405020304" pitchFamily="18" charset="0"/>
              </a:rPr>
              <a:t>, услышав последнюю фразу транскрипции «</a:t>
            </a:r>
            <a:r>
              <a:rPr lang="fr-FR" sz="2000" dirty="0">
                <a:effectLst/>
                <a:latin typeface="Times New Roman" panose="02020603050405020304" pitchFamily="18" charset="0"/>
                <a:ea typeface="Times New Roman" panose="02020603050405020304" pitchFamily="18" charset="0"/>
              </a:rPr>
              <a:t>L</a:t>
            </a:r>
            <a:r>
              <a:rPr lang="ru-RU" sz="2000" dirty="0">
                <a:effectLst/>
                <a:latin typeface="Times New Roman" panose="02020603050405020304" pitchFamily="18" charset="0"/>
                <a:ea typeface="Times New Roman" panose="02020603050405020304" pitchFamily="18" charset="0"/>
              </a:rPr>
              <a:t>’é</a:t>
            </a:r>
            <a:r>
              <a:rPr lang="fr-FR" sz="2000" dirty="0">
                <a:effectLst/>
                <a:latin typeface="Times New Roman" panose="02020603050405020304" pitchFamily="18" charset="0"/>
                <a:ea typeface="Times New Roman" panose="02020603050405020304" pitchFamily="18" charset="0"/>
              </a:rPr>
              <a:t>preuve est termin</a:t>
            </a:r>
            <a:r>
              <a:rPr lang="ru-RU" sz="2000" dirty="0">
                <a:effectLst/>
                <a:latin typeface="Times New Roman" panose="02020603050405020304" pitchFamily="18" charset="0"/>
                <a:ea typeface="Times New Roman" panose="02020603050405020304" pitchFamily="18" charset="0"/>
              </a:rPr>
              <a:t>é</a:t>
            </a:r>
            <a:r>
              <a:rPr lang="fr-FR" sz="2000" dirty="0">
                <a:effectLst/>
                <a:latin typeface="Times New Roman" panose="02020603050405020304" pitchFamily="18" charset="0"/>
                <a:ea typeface="Times New Roman" panose="02020603050405020304" pitchFamily="18" charset="0"/>
              </a:rPr>
              <a:t>e</a:t>
            </a:r>
            <a:r>
              <a:rPr lang="ru-RU" sz="2000" dirty="0">
                <a:effectLst/>
                <a:latin typeface="Times New Roman" panose="02020603050405020304" pitchFamily="18" charset="0"/>
                <a:ea typeface="Times New Roman" panose="02020603050405020304" pitchFamily="18" charset="0"/>
              </a:rPr>
              <a:t>. </a:t>
            </a:r>
            <a:r>
              <a:rPr lang="fr-FR" sz="2000" dirty="0">
                <a:effectLst/>
                <a:latin typeface="Times New Roman" panose="02020603050405020304" pitchFamily="18" charset="0"/>
                <a:ea typeface="Times New Roman" panose="02020603050405020304" pitchFamily="18" charset="0"/>
              </a:rPr>
              <a:t>Vous d</a:t>
            </a:r>
            <a:r>
              <a:rPr lang="ru-RU" sz="2000" dirty="0">
                <a:effectLst/>
                <a:latin typeface="Times New Roman" panose="02020603050405020304" pitchFamily="18" charset="0"/>
                <a:ea typeface="Times New Roman" panose="02020603050405020304" pitchFamily="18" charset="0"/>
              </a:rPr>
              <a:t>é</a:t>
            </a:r>
            <a:r>
              <a:rPr lang="fr-FR" sz="2000" dirty="0">
                <a:effectLst/>
                <a:latin typeface="Times New Roman" panose="02020603050405020304" pitchFamily="18" charset="0"/>
                <a:ea typeface="Times New Roman" panose="02020603050405020304" pitchFamily="18" charset="0"/>
              </a:rPr>
              <a:t>posez maintenant vos stylos</a:t>
            </a:r>
            <a:r>
              <a:rPr lang="ru-RU" sz="2000" dirty="0">
                <a:effectLst/>
                <a:latin typeface="Times New Roman" panose="02020603050405020304" pitchFamily="18" charset="0"/>
                <a:ea typeface="Times New Roman" panose="02020603050405020304" pitchFamily="18" charset="0"/>
              </a:rPr>
              <a:t>.»</a:t>
            </a:r>
          </a:p>
          <a:p>
            <a:pPr algn="just">
              <a:lnSpc>
                <a:spcPct val="115000"/>
              </a:lnSpc>
              <a:spcAft>
                <a:spcPts val="600"/>
              </a:spcAft>
            </a:pPr>
            <a:r>
              <a:rPr lang="ru-RU" sz="2000" dirty="0">
                <a:solidFill>
                  <a:srgbClr val="000000"/>
                </a:solidFill>
                <a:effectLst/>
                <a:latin typeface="Times New Roman" panose="02020603050405020304" pitchFamily="18" charset="0"/>
                <a:ea typeface="Times New Roman" panose="02020603050405020304" pitchFamily="18" charset="0"/>
              </a:rPr>
              <a:t>8. </a:t>
            </a:r>
            <a:r>
              <a:rPr lang="ru-RU" sz="2000" spc="45" dirty="0">
                <a:solidFill>
                  <a:srgbClr val="000000"/>
                </a:solidFill>
                <a:effectLst/>
                <a:latin typeface="Times New Roman" panose="02020603050405020304" pitchFamily="18" charset="0"/>
                <a:ea typeface="Times New Roman" panose="02020603050405020304" pitchFamily="18" charset="0"/>
              </a:rPr>
              <a:t>Все </a:t>
            </a:r>
            <a:r>
              <a:rPr lang="ru-RU" sz="2000" b="1" spc="45" dirty="0">
                <a:solidFill>
                  <a:srgbClr val="000000"/>
                </a:solidFill>
                <a:effectLst/>
                <a:latin typeface="Times New Roman" panose="02020603050405020304" pitchFamily="18" charset="0"/>
                <a:ea typeface="Times New Roman" panose="02020603050405020304" pitchFamily="18" charset="0"/>
              </a:rPr>
              <a:t>листы ответов, листы заданий и черновики</a:t>
            </a:r>
            <a:r>
              <a:rPr lang="ru-RU" sz="2000" spc="45" dirty="0">
                <a:solidFill>
                  <a:srgbClr val="000000"/>
                </a:solidFill>
                <a:effectLst/>
                <a:latin typeface="Times New Roman" panose="02020603050405020304" pitchFamily="18" charset="0"/>
                <a:ea typeface="Times New Roman" panose="02020603050405020304" pitchFamily="18" charset="0"/>
              </a:rPr>
              <a:t> собираются одновременно после </a:t>
            </a:r>
            <a:r>
              <a:rPr lang="ru-RU" sz="2000" dirty="0">
                <a:solidFill>
                  <a:srgbClr val="000000"/>
                </a:solidFill>
                <a:effectLst/>
                <a:latin typeface="Times New Roman" panose="02020603050405020304" pitchFamily="18" charset="0"/>
                <a:ea typeface="Times New Roman" panose="02020603050405020304" pitchFamily="18" charset="0"/>
              </a:rPr>
              <a:t>окончания конкурса. Обезличенные листы ответов и листы заданий (если они учитываются при оценке жюри) сканируются, скан-копии на бумажных носителях выдаются жюри для проверки, подлинники листов ответов хранятся в сейфах в определенном оргкомитетом месте.</a:t>
            </a:r>
            <a:endParaRPr lang="ru-RU" sz="2000" dirty="0">
              <a:effectLst/>
              <a:latin typeface="Times New Roman" panose="02020603050405020304" pitchFamily="18" charset="0"/>
              <a:ea typeface="Times New Roman" panose="02020603050405020304" pitchFamily="18" charset="0"/>
            </a:endParaRPr>
          </a:p>
          <a:p>
            <a:pPr algn="just">
              <a:lnSpc>
                <a:spcPct val="115000"/>
              </a:lnSpc>
              <a:spcAft>
                <a:spcPts val="600"/>
              </a:spcAft>
            </a:pPr>
            <a:r>
              <a:rPr lang="ru-RU" sz="2000" spc="15" dirty="0">
                <a:solidFill>
                  <a:srgbClr val="000000"/>
                </a:solidFill>
                <a:effectLst/>
                <a:latin typeface="Times New Roman" panose="02020603050405020304" pitchFamily="18" charset="0"/>
                <a:ea typeface="Times New Roman" panose="02020603050405020304" pitchFamily="18" charset="0"/>
              </a:rPr>
              <a:t>9. </a:t>
            </a:r>
            <a:r>
              <a:rPr lang="ru-RU" sz="2000" dirty="0">
                <a:solidFill>
                  <a:srgbClr val="000000"/>
                </a:solidFill>
                <a:effectLst/>
                <a:latin typeface="Times New Roman" panose="02020603050405020304" pitchFamily="18" charset="0"/>
                <a:ea typeface="Times New Roman" panose="02020603050405020304" pitchFamily="18" charset="0"/>
              </a:rPr>
              <a:t>Количество баллов, предусмотренное за выполнение каждого задания, указано в Листе заданий.</a:t>
            </a:r>
            <a:r>
              <a:rPr lang="ru-RU" sz="2000" spc="15" dirty="0">
                <a:solidFill>
                  <a:srgbClr val="000000"/>
                </a:solidFill>
                <a:effectLst/>
                <a:latin typeface="Times New Roman" panose="02020603050405020304" pitchFamily="18" charset="0"/>
                <a:ea typeface="Times New Roman" panose="02020603050405020304" pitchFamily="18" charset="0"/>
              </a:rPr>
              <a:t> </a:t>
            </a:r>
            <a:endParaRPr lang="ru-RU" sz="2000" dirty="0">
              <a:effectLst/>
              <a:latin typeface="Times New Roman" panose="02020603050405020304" pitchFamily="18" charset="0"/>
              <a:ea typeface="Times New Roman" panose="02020603050405020304" pitchFamily="18" charset="0"/>
            </a:endParaRPr>
          </a:p>
          <a:p>
            <a:r>
              <a:rPr lang="ru-RU" sz="2000" dirty="0">
                <a:effectLst/>
                <a:latin typeface="Times New Roman" panose="02020603050405020304" pitchFamily="18" charset="0"/>
                <a:ea typeface="Times New Roman" panose="02020603050405020304" pitchFamily="18" charset="0"/>
              </a:rPr>
              <a:t>10. Аудиодиск, сценарий прослушивания и транскрипция текста прилагаются. </a:t>
            </a:r>
            <a:r>
              <a:rPr lang="ru-RU" sz="2000" spc="15" dirty="0">
                <a:solidFill>
                  <a:srgbClr val="000000"/>
                </a:solidFill>
                <a:effectLst/>
                <a:latin typeface="Times New Roman" panose="02020603050405020304" pitchFamily="18" charset="0"/>
                <a:ea typeface="Times New Roman" panose="02020603050405020304" pitchFamily="18" charset="0"/>
              </a:rPr>
              <a:t>Единицей оценивания является целый балл, его деление на части не допускается.</a:t>
            </a:r>
            <a:endParaRPr lang="ru-RU" sz="2000" dirty="0"/>
          </a:p>
        </p:txBody>
      </p:sp>
    </p:spTree>
    <p:extLst>
      <p:ext uri="{BB962C8B-B14F-4D97-AF65-F5344CB8AC3E}">
        <p14:creationId xmlns:p14="http://schemas.microsoft.com/office/powerpoint/2010/main" val="1887591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AD498FF-5787-446C-83CE-65C5EEE49851}"/>
              </a:ext>
            </a:extLst>
          </p:cNvPr>
          <p:cNvSpPr txBox="1"/>
          <p:nvPr/>
        </p:nvSpPr>
        <p:spPr>
          <a:xfrm>
            <a:off x="0" y="0"/>
            <a:ext cx="12192000" cy="2279085"/>
          </a:xfrm>
          <a:prstGeom prst="rect">
            <a:avLst/>
          </a:prstGeom>
          <a:noFill/>
        </p:spPr>
        <p:txBody>
          <a:bodyPr wrap="square">
            <a:spAutoFit/>
          </a:bodyPr>
          <a:lstStyle/>
          <a:p>
            <a:pPr algn="ctr">
              <a:spcBef>
                <a:spcPts val="1200"/>
              </a:spcBef>
              <a:spcAft>
                <a:spcPts val="1000"/>
              </a:spcAft>
            </a:pPr>
            <a:r>
              <a:rPr lang="ru-RU" sz="2000" b="1" dirty="0">
                <a:solidFill>
                  <a:srgbClr val="FF0000"/>
                </a:solidFill>
                <a:effectLst/>
                <a:latin typeface="Times New Roman" panose="02020603050405020304" pitchFamily="18" charset="0"/>
                <a:ea typeface="Times New Roman" panose="02020603050405020304" pitchFamily="18" charset="0"/>
              </a:rPr>
              <a:t>Конкурс понимания устного текста: сценарий прослушивания</a:t>
            </a:r>
            <a:endParaRPr lang="ru-RU" sz="2000" dirty="0">
              <a:solidFill>
                <a:srgbClr val="FF0000"/>
              </a:solidFill>
              <a:effectLst/>
              <a:latin typeface="Times New Roman" panose="02020603050405020304" pitchFamily="18" charset="0"/>
              <a:ea typeface="Times New Roman" panose="02020603050405020304" pitchFamily="18" charset="0"/>
            </a:endParaRPr>
          </a:p>
          <a:p>
            <a:pPr algn="just">
              <a:lnSpc>
                <a:spcPct val="125000"/>
              </a:lnSpc>
            </a:pPr>
            <a:r>
              <a:rPr lang="fr-FR" sz="1800" i="1" dirty="0">
                <a:solidFill>
                  <a:srgbClr val="000000"/>
                </a:solidFill>
                <a:effectLst/>
                <a:latin typeface="Times New Roman" panose="02020603050405020304" pitchFamily="18" charset="0"/>
                <a:ea typeface="Times New Roman" panose="02020603050405020304" pitchFamily="18" charset="0"/>
              </a:rPr>
              <a:t>NB : </a:t>
            </a:r>
            <a:r>
              <a:rPr lang="fr-FR" sz="1800" i="1" dirty="0">
                <a:effectLst/>
                <a:latin typeface="Times New Roman" panose="02020603050405020304" pitchFamily="18" charset="0"/>
                <a:ea typeface="Times New Roman" panose="02020603050405020304" pitchFamily="18" charset="0"/>
              </a:rPr>
              <a:t>l’enregistrement inclut l’ensemble des consignes ainsi que les temps de pause entre les écoutes. Le surveillant n'a donc pas à intervenir avant la fin de l’épreuve. </a:t>
            </a:r>
            <a:endParaRPr lang="ru-RU" sz="1800" dirty="0">
              <a:effectLst/>
              <a:latin typeface="Times New Roman" panose="02020603050405020304" pitchFamily="18" charset="0"/>
              <a:ea typeface="Times New Roman" panose="02020603050405020304" pitchFamily="18" charset="0"/>
            </a:endParaRPr>
          </a:p>
          <a:p>
            <a:pPr algn="just">
              <a:lnSpc>
                <a:spcPct val="125000"/>
              </a:lnSpc>
            </a:pPr>
            <a:r>
              <a:rPr lang="ru-RU" sz="1800" i="1" dirty="0">
                <a:solidFill>
                  <a:srgbClr val="000000"/>
                </a:solidFill>
                <a:effectLst/>
                <a:latin typeface="Times New Roman" panose="02020603050405020304" pitchFamily="18" charset="0"/>
                <a:ea typeface="Times New Roman" panose="02020603050405020304" pitchFamily="18" charset="0"/>
              </a:rPr>
              <a:t>Запись содержит все задания и все паузы, предусмотренные для выполнения теста, текст звучит дважды. Ответственный за проведение конкурса останавливает запись только после окончания работы.</a:t>
            </a:r>
            <a:endParaRPr lang="ru-RU" sz="1800" dirty="0">
              <a:effectLst/>
              <a:latin typeface="Times New Roman" panose="02020603050405020304" pitchFamily="18" charset="0"/>
              <a:ea typeface="Times New Roman" panose="02020603050405020304" pitchFamily="18" charset="0"/>
            </a:endParaRPr>
          </a:p>
          <a:p>
            <a:pPr>
              <a:lnSpc>
                <a:spcPct val="150000"/>
              </a:lnSpc>
            </a:pPr>
            <a:r>
              <a:rPr lang="ru-RU" sz="1800" b="1" dirty="0">
                <a:effectLst/>
                <a:latin typeface="Times New Roman" panose="02020603050405020304" pitchFamily="18" charset="0"/>
                <a:ea typeface="Times New Roman" panose="02020603050405020304" pitchFamily="18" charset="0"/>
              </a:rPr>
              <a:t>Включить режим прослушивания диска </a:t>
            </a:r>
            <a:endParaRPr lang="ru-RU" sz="1800" dirty="0">
              <a:effectLst/>
              <a:latin typeface="Times New Roman" panose="02020603050405020304" pitchFamily="18" charset="0"/>
              <a:ea typeface="Times New Roman" panose="02020603050405020304" pitchFamily="18" charset="0"/>
            </a:endParaRPr>
          </a:p>
        </p:txBody>
      </p:sp>
      <p:graphicFrame>
        <p:nvGraphicFramePr>
          <p:cNvPr id="8" name="Таблица 7">
            <a:extLst>
              <a:ext uri="{FF2B5EF4-FFF2-40B4-BE49-F238E27FC236}">
                <a16:creationId xmlns:a16="http://schemas.microsoft.com/office/drawing/2014/main" id="{D8A8DC52-75A4-45C6-993C-D32BDE31A933}"/>
              </a:ext>
            </a:extLst>
          </p:cNvPr>
          <p:cNvGraphicFramePr>
            <a:graphicFrameLocks noGrp="1"/>
          </p:cNvGraphicFramePr>
          <p:nvPr>
            <p:extLst>
              <p:ext uri="{D42A27DB-BD31-4B8C-83A1-F6EECF244321}">
                <p14:modId xmlns:p14="http://schemas.microsoft.com/office/powerpoint/2010/main" val="3176154577"/>
              </p:ext>
            </p:extLst>
          </p:nvPr>
        </p:nvGraphicFramePr>
        <p:xfrm>
          <a:off x="1979720" y="2248308"/>
          <a:ext cx="6478480" cy="3345307"/>
        </p:xfrm>
        <a:graphic>
          <a:graphicData uri="http://schemas.openxmlformats.org/drawingml/2006/table">
            <a:tbl>
              <a:tblPr firstRow="1" firstCol="1" lastRow="1" lastCol="1" bandRow="1" bandCol="1">
                <a:tableStyleId>{5C22544A-7EE6-4342-B048-85BDC9FD1C3A}</a:tableStyleId>
              </a:tblPr>
              <a:tblGrid>
                <a:gridCol w="6478480">
                  <a:extLst>
                    <a:ext uri="{9D8B030D-6E8A-4147-A177-3AD203B41FA5}">
                      <a16:colId xmlns:a16="http://schemas.microsoft.com/office/drawing/2014/main" val="3076381282"/>
                    </a:ext>
                  </a:extLst>
                </a:gridCol>
              </a:tblGrid>
              <a:tr h="2723187">
                <a:tc>
                  <a:txBody>
                    <a:bodyPr/>
                    <a:lstStyle/>
                    <a:p>
                      <a:pPr>
                        <a:lnSpc>
                          <a:spcPct val="130000"/>
                        </a:lnSpc>
                      </a:pPr>
                      <a:r>
                        <a:rPr lang="ru-RU" sz="2800" dirty="0">
                          <a:effectLst/>
                        </a:rPr>
                        <a:t>Всероссийская олимпиада школьников по французскому языку.</a:t>
                      </a:r>
                    </a:p>
                    <a:p>
                      <a:pPr>
                        <a:lnSpc>
                          <a:spcPct val="130000"/>
                        </a:lnSpc>
                      </a:pPr>
                      <a:r>
                        <a:rPr lang="ru-RU" sz="2800" dirty="0">
                          <a:effectLst/>
                        </a:rPr>
                        <a:t>Региональный этап для учащихся 9-11 классов.</a:t>
                      </a:r>
                    </a:p>
                    <a:p>
                      <a:pPr>
                        <a:lnSpc>
                          <a:spcPct val="130000"/>
                        </a:lnSpc>
                      </a:pPr>
                      <a:r>
                        <a:rPr lang="ru-RU" sz="2800" dirty="0">
                          <a:effectLst/>
                        </a:rPr>
                        <a:t>Уровень сложности В2.</a:t>
                      </a:r>
                    </a:p>
                    <a:p>
                      <a:pPr>
                        <a:lnSpc>
                          <a:spcPct val="150000"/>
                        </a:lnSpc>
                      </a:pPr>
                      <a:r>
                        <a:rPr lang="ru-RU" sz="2800" dirty="0">
                          <a:effectLst/>
                        </a:rPr>
                        <a:t>Конкурс понимания устного текста.</a:t>
                      </a:r>
                      <a:endParaRPr lang="ru-RU"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51912357"/>
                  </a:ext>
                </a:extLst>
              </a:tr>
            </a:tbl>
          </a:graphicData>
        </a:graphic>
      </p:graphicFrame>
    </p:spTree>
    <p:extLst>
      <p:ext uri="{BB962C8B-B14F-4D97-AF65-F5344CB8AC3E}">
        <p14:creationId xmlns:p14="http://schemas.microsoft.com/office/powerpoint/2010/main" val="2891806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3574570-36D9-400D-8D5F-BE012004C8DE}"/>
              </a:ext>
            </a:extLst>
          </p:cNvPr>
          <p:cNvSpPr txBox="1"/>
          <p:nvPr/>
        </p:nvSpPr>
        <p:spPr>
          <a:xfrm>
            <a:off x="0" y="866760"/>
            <a:ext cx="12192000" cy="5124480"/>
          </a:xfrm>
          <a:prstGeom prst="rect">
            <a:avLst/>
          </a:prstGeom>
          <a:noFill/>
        </p:spPr>
        <p:txBody>
          <a:bodyPr wrap="square">
            <a:spAutoFit/>
          </a:bodyPr>
          <a:lstStyle/>
          <a:p>
            <a:pPr algn="just">
              <a:lnSpc>
                <a:spcPct val="150000"/>
              </a:lnSpc>
              <a:spcBef>
                <a:spcPts val="600"/>
              </a:spcBef>
            </a:pPr>
            <a:r>
              <a:rPr lang="fr-FR" sz="2800" b="1" dirty="0">
                <a:solidFill>
                  <a:srgbClr val="000000"/>
                </a:solidFill>
                <a:effectLst/>
                <a:latin typeface="Times New Roman" panose="02020603050405020304" pitchFamily="18" charset="0"/>
                <a:ea typeface="Times New Roman" panose="02020603050405020304" pitchFamily="18" charset="0"/>
              </a:rPr>
              <a:t>Compréhension de l’oral</a:t>
            </a:r>
            <a:endParaRPr lang="ru-RU" sz="2800" dirty="0">
              <a:effectLst/>
              <a:latin typeface="Times New Roman" panose="02020603050405020304" pitchFamily="18" charset="0"/>
              <a:ea typeface="Times New Roman" panose="02020603050405020304" pitchFamily="18" charset="0"/>
            </a:endParaRPr>
          </a:p>
          <a:p>
            <a:pPr algn="just">
              <a:lnSpc>
                <a:spcPct val="150000"/>
              </a:lnSpc>
            </a:pPr>
            <a:r>
              <a:rPr lang="fr-FR" sz="2800" dirty="0">
                <a:solidFill>
                  <a:srgbClr val="000000"/>
                </a:solidFill>
                <a:effectLst/>
                <a:latin typeface="Times New Roman" panose="02020603050405020304" pitchFamily="18" charset="0"/>
                <a:ea typeface="Times New Roman" panose="02020603050405020304" pitchFamily="18" charset="0"/>
              </a:rPr>
              <a:t>1. Vous allez entendre 2 fois un enregistrement sonore de 4 minutes environ.</a:t>
            </a:r>
            <a:endParaRPr lang="ru-RU" sz="28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Wingdings" panose="05000000000000000000" pitchFamily="2" charset="2"/>
              <a:buChar char=""/>
              <a:tabLst>
                <a:tab pos="629920" algn="l"/>
              </a:tabLst>
            </a:pPr>
            <a:r>
              <a:rPr lang="fr-FR" sz="2800" dirty="0">
                <a:solidFill>
                  <a:srgbClr val="000000"/>
                </a:solidFill>
                <a:effectLst/>
                <a:latin typeface="Times New Roman" panose="02020603050405020304" pitchFamily="18" charset="0"/>
                <a:ea typeface="Times New Roman" panose="02020603050405020304" pitchFamily="18" charset="0"/>
                <a:cs typeface="Wingdings" panose="05000000000000000000" pitchFamily="2" charset="2"/>
              </a:rPr>
              <a:t>Vous aurez tout d’abord 3 minutes pour lire les questions. </a:t>
            </a:r>
            <a:endParaRPr lang="ru-RU" sz="2800" dirty="0">
              <a:effectLst/>
              <a:latin typeface="Times New Roman" panose="02020603050405020304" pitchFamily="18" charset="0"/>
              <a:ea typeface="Times New Roman" panose="02020603050405020304" pitchFamily="18" charset="0"/>
              <a:cs typeface="Wingdings" panose="05000000000000000000" pitchFamily="2" charset="2"/>
            </a:endParaRPr>
          </a:p>
          <a:p>
            <a:pPr marL="342900" lvl="0" indent="-342900" algn="just">
              <a:lnSpc>
                <a:spcPct val="150000"/>
              </a:lnSpc>
              <a:buFont typeface="Wingdings" panose="05000000000000000000" pitchFamily="2" charset="2"/>
              <a:buChar char=""/>
              <a:tabLst>
                <a:tab pos="629920" algn="l"/>
              </a:tabLst>
            </a:pPr>
            <a:r>
              <a:rPr lang="fr-FR" sz="2800" dirty="0">
                <a:solidFill>
                  <a:srgbClr val="000000"/>
                </a:solidFill>
                <a:effectLst/>
                <a:latin typeface="Times New Roman" panose="02020603050405020304" pitchFamily="18" charset="0"/>
                <a:ea typeface="Times New Roman" panose="02020603050405020304" pitchFamily="18" charset="0"/>
                <a:cs typeface="Wingdings" panose="05000000000000000000" pitchFamily="2" charset="2"/>
              </a:rPr>
              <a:t>Puis vous écouterez une première fois l’enregistrement. </a:t>
            </a:r>
            <a:endParaRPr lang="ru-RU" sz="2800" dirty="0">
              <a:effectLst/>
              <a:latin typeface="Times New Roman" panose="02020603050405020304" pitchFamily="18" charset="0"/>
              <a:ea typeface="Times New Roman" panose="02020603050405020304" pitchFamily="18" charset="0"/>
              <a:cs typeface="Wingdings" panose="05000000000000000000" pitchFamily="2" charset="2"/>
            </a:endParaRPr>
          </a:p>
          <a:p>
            <a:pPr marL="342900" lvl="0" indent="-342900" algn="just">
              <a:lnSpc>
                <a:spcPct val="150000"/>
              </a:lnSpc>
              <a:buFont typeface="Wingdings" panose="05000000000000000000" pitchFamily="2" charset="2"/>
              <a:buChar char=""/>
              <a:tabLst>
                <a:tab pos="629920" algn="l"/>
              </a:tabLst>
            </a:pPr>
            <a:r>
              <a:rPr lang="fr-FR" sz="2800" dirty="0">
                <a:solidFill>
                  <a:srgbClr val="000000"/>
                </a:solidFill>
                <a:effectLst/>
                <a:latin typeface="Times New Roman" panose="02020603050405020304" pitchFamily="18" charset="0"/>
                <a:ea typeface="Times New Roman" panose="02020603050405020304" pitchFamily="18" charset="0"/>
                <a:cs typeface="Wingdings" panose="05000000000000000000" pitchFamily="2" charset="2"/>
              </a:rPr>
              <a:t>Vous aurez ensuite 5 minutes pour commencer à répondre aux questions.</a:t>
            </a:r>
            <a:endParaRPr lang="ru-RU" sz="2800" dirty="0">
              <a:effectLst/>
              <a:latin typeface="Times New Roman" panose="02020603050405020304" pitchFamily="18" charset="0"/>
              <a:ea typeface="Times New Roman" panose="02020603050405020304" pitchFamily="18" charset="0"/>
              <a:cs typeface="Wingdings" panose="05000000000000000000" pitchFamily="2" charset="2"/>
            </a:endParaRPr>
          </a:p>
          <a:p>
            <a:pPr marL="342900" lvl="0" indent="-342900" algn="just">
              <a:lnSpc>
                <a:spcPct val="150000"/>
              </a:lnSpc>
              <a:buFont typeface="Wingdings" panose="05000000000000000000" pitchFamily="2" charset="2"/>
              <a:buChar char=""/>
              <a:tabLst>
                <a:tab pos="629920" algn="l"/>
              </a:tabLst>
            </a:pPr>
            <a:r>
              <a:rPr lang="fr-FR" sz="2800" dirty="0">
                <a:solidFill>
                  <a:srgbClr val="000000"/>
                </a:solidFill>
                <a:effectLst/>
                <a:latin typeface="Times New Roman" panose="02020603050405020304" pitchFamily="18" charset="0"/>
                <a:ea typeface="Times New Roman" panose="02020603050405020304" pitchFamily="18" charset="0"/>
                <a:cs typeface="Wingdings" panose="05000000000000000000" pitchFamily="2" charset="2"/>
              </a:rPr>
              <a:t>Vous écouterez une deuxième fois l’enregistrement.</a:t>
            </a:r>
            <a:endParaRPr lang="ru-RU" sz="2800" dirty="0">
              <a:effectLst/>
              <a:latin typeface="Times New Roman" panose="02020603050405020304" pitchFamily="18" charset="0"/>
              <a:ea typeface="Times New Roman" panose="02020603050405020304" pitchFamily="18" charset="0"/>
              <a:cs typeface="Wingdings" panose="05000000000000000000" pitchFamily="2" charset="2"/>
            </a:endParaRPr>
          </a:p>
          <a:p>
            <a:pPr marL="342900" lvl="0" indent="-342900" algn="just">
              <a:lnSpc>
                <a:spcPct val="150000"/>
              </a:lnSpc>
              <a:buFont typeface="Wingdings" panose="05000000000000000000" pitchFamily="2" charset="2"/>
              <a:buChar char=""/>
              <a:tabLst>
                <a:tab pos="629920" algn="l"/>
              </a:tabLst>
            </a:pPr>
            <a:r>
              <a:rPr lang="fr-FR" sz="2800" dirty="0">
                <a:solidFill>
                  <a:srgbClr val="000000"/>
                </a:solidFill>
                <a:effectLst/>
                <a:latin typeface="Times New Roman" panose="02020603050405020304" pitchFamily="18" charset="0"/>
                <a:ea typeface="Times New Roman" panose="02020603050405020304" pitchFamily="18" charset="0"/>
                <a:cs typeface="Wingdings" panose="05000000000000000000" pitchFamily="2" charset="2"/>
              </a:rPr>
              <a:t>Vous aurez encore 10 minutes pour compléter vos réponses. </a:t>
            </a:r>
            <a:endParaRPr lang="ru-RU" sz="2800" dirty="0">
              <a:effectLst/>
              <a:latin typeface="Times New Roman" panose="02020603050405020304" pitchFamily="18" charset="0"/>
              <a:ea typeface="Times New Roman" panose="02020603050405020304" pitchFamily="18" charset="0"/>
              <a:cs typeface="Wingdings" panose="05000000000000000000" pitchFamily="2" charset="2"/>
            </a:endParaRPr>
          </a:p>
          <a:p>
            <a:pPr algn="just">
              <a:spcBef>
                <a:spcPts val="600"/>
              </a:spcBef>
            </a:pPr>
            <a:r>
              <a:rPr lang="fr-FR" sz="2800" dirty="0">
                <a:solidFill>
                  <a:srgbClr val="000000"/>
                </a:solidFill>
                <a:effectLst/>
                <a:latin typeface="Times New Roman" panose="02020603050405020304" pitchFamily="18" charset="0"/>
                <a:ea typeface="Times New Roman" panose="02020603050405020304" pitchFamily="18" charset="0"/>
              </a:rPr>
              <a:t>2. Lisez maintenant les questions. Vous avez 3 minutes. </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00760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09EC496-C173-424C-BB7F-299BD8F4C46D}"/>
              </a:ext>
            </a:extLst>
          </p:cNvPr>
          <p:cNvSpPr txBox="1"/>
          <p:nvPr/>
        </p:nvSpPr>
        <p:spPr>
          <a:xfrm>
            <a:off x="-79899" y="497267"/>
            <a:ext cx="12192000" cy="5863465"/>
          </a:xfrm>
          <a:prstGeom prst="rect">
            <a:avLst/>
          </a:prstGeom>
          <a:noFill/>
        </p:spPr>
        <p:txBody>
          <a:bodyPr wrap="square">
            <a:spAutoFit/>
          </a:bodyPr>
          <a:lstStyle/>
          <a:p>
            <a:pPr algn="just">
              <a:spcBef>
                <a:spcPts val="600"/>
              </a:spcBef>
            </a:pPr>
            <a:r>
              <a:rPr lang="ru-RU" sz="2400" b="1" dirty="0">
                <a:effectLst/>
                <a:latin typeface="Times New Roman" panose="02020603050405020304" pitchFamily="18" charset="0"/>
                <a:ea typeface="Times New Roman" panose="02020603050405020304" pitchFamily="18" charset="0"/>
              </a:rPr>
              <a:t>Конкурсанты переворачивают листы ответов</a:t>
            </a:r>
            <a:endParaRPr lang="ru-RU" sz="2400" dirty="0">
              <a:effectLst/>
              <a:latin typeface="Times New Roman" panose="02020603050405020304" pitchFamily="18" charset="0"/>
              <a:ea typeface="Times New Roman" panose="02020603050405020304" pitchFamily="18" charset="0"/>
            </a:endParaRPr>
          </a:p>
          <a:p>
            <a:pPr algn="r"/>
            <a:r>
              <a:rPr lang="fr-FR" sz="2400" dirty="0">
                <a:solidFill>
                  <a:srgbClr val="000000"/>
                </a:solidFill>
                <a:effectLst/>
                <a:latin typeface="Times New Roman" panose="02020603050405020304" pitchFamily="18" charset="0"/>
                <a:ea typeface="Times New Roman" panose="02020603050405020304" pitchFamily="18" charset="0"/>
              </a:rPr>
              <a:t>Pause de </a:t>
            </a:r>
            <a:r>
              <a:rPr lang="ru-RU" sz="2400" dirty="0">
                <a:solidFill>
                  <a:srgbClr val="000000"/>
                </a:solidFill>
                <a:effectLst/>
                <a:latin typeface="Times New Roman" panose="02020603050405020304" pitchFamily="18" charset="0"/>
                <a:ea typeface="Times New Roman" panose="02020603050405020304" pitchFamily="18" charset="0"/>
              </a:rPr>
              <a:t>3 </a:t>
            </a:r>
            <a:r>
              <a:rPr lang="fr-FR" sz="2400" dirty="0">
                <a:solidFill>
                  <a:srgbClr val="000000"/>
                </a:solidFill>
                <a:effectLst/>
                <a:latin typeface="Times New Roman" panose="02020603050405020304" pitchFamily="18" charset="0"/>
                <a:ea typeface="Times New Roman" panose="02020603050405020304" pitchFamily="18" charset="0"/>
              </a:rPr>
              <a:t>minutes</a:t>
            </a:r>
            <a:endParaRPr lang="ru-RU" sz="2400" dirty="0">
              <a:effectLst/>
              <a:latin typeface="Times New Roman" panose="02020603050405020304" pitchFamily="18" charset="0"/>
              <a:ea typeface="Times New Roman" panose="02020603050405020304" pitchFamily="18" charset="0"/>
            </a:endParaRPr>
          </a:p>
          <a:p>
            <a:pPr algn="just">
              <a:spcAft>
                <a:spcPts val="1200"/>
              </a:spcAft>
              <a:tabLst>
                <a:tab pos="-1143000" algn="l"/>
              </a:tabLst>
            </a:pPr>
            <a:r>
              <a:rPr lang="fr-FR" sz="2400" dirty="0">
                <a:solidFill>
                  <a:srgbClr val="000000"/>
                </a:solidFill>
                <a:effectLst/>
                <a:latin typeface="Times New Roman" panose="02020603050405020304" pitchFamily="18" charset="0"/>
                <a:ea typeface="Times New Roman" panose="02020603050405020304" pitchFamily="18" charset="0"/>
              </a:rPr>
              <a:t>3. Ecoutez maintenant l’enregistrement.</a:t>
            </a:r>
            <a:r>
              <a:rPr lang="fr-FR" sz="2400" dirty="0">
                <a:effectLst/>
                <a:latin typeface="Times New Roman" panose="02020603050405020304" pitchFamily="18" charset="0"/>
                <a:ea typeface="Times New Roman" panose="02020603050405020304" pitchFamily="18" charset="0"/>
              </a:rPr>
              <a:t> </a:t>
            </a:r>
            <a:endParaRPr lang="ru-RU" sz="2400" dirty="0">
              <a:effectLst/>
              <a:latin typeface="Times New Roman" panose="02020603050405020304" pitchFamily="18" charset="0"/>
              <a:ea typeface="Times New Roman" panose="02020603050405020304" pitchFamily="18" charset="0"/>
            </a:endParaRPr>
          </a:p>
          <a:p>
            <a:pPr algn="just">
              <a:spcBef>
                <a:spcPts val="600"/>
              </a:spcBef>
            </a:pPr>
            <a:r>
              <a:rPr lang="fr-FR" sz="2400" dirty="0">
                <a:effectLst/>
                <a:latin typeface="Times New Roman" panose="02020603050405020304" pitchFamily="18" charset="0"/>
                <a:ea typeface="Times New Roman" panose="02020603050405020304" pitchFamily="18" charset="0"/>
              </a:rPr>
              <a:t>4. Commencez à répondre aux questions. Vous avez 5 minutes.</a:t>
            </a:r>
            <a:endParaRPr lang="ru-RU" sz="2400" dirty="0">
              <a:effectLst/>
              <a:latin typeface="Times New Roman" panose="02020603050405020304" pitchFamily="18" charset="0"/>
              <a:ea typeface="Times New Roman" panose="02020603050405020304" pitchFamily="18" charset="0"/>
            </a:endParaRPr>
          </a:p>
          <a:p>
            <a:pPr algn="r"/>
            <a:r>
              <a:rPr lang="fr-FR" sz="2400" dirty="0">
                <a:solidFill>
                  <a:srgbClr val="000000"/>
                </a:solidFill>
                <a:effectLst/>
                <a:latin typeface="Times New Roman" panose="02020603050405020304" pitchFamily="18" charset="0"/>
                <a:ea typeface="Times New Roman" panose="02020603050405020304" pitchFamily="18" charset="0"/>
              </a:rPr>
              <a:t>Pause de 5 minutes.</a:t>
            </a:r>
            <a:endParaRPr lang="ru-RU" sz="2400" dirty="0">
              <a:effectLst/>
              <a:latin typeface="Times New Roman" panose="02020603050405020304" pitchFamily="18" charset="0"/>
              <a:ea typeface="Times New Roman" panose="02020603050405020304" pitchFamily="18" charset="0"/>
            </a:endParaRPr>
          </a:p>
          <a:p>
            <a:pPr algn="just">
              <a:spcBef>
                <a:spcPts val="600"/>
              </a:spcBef>
            </a:pPr>
            <a:r>
              <a:rPr lang="fr-FR" sz="2400" dirty="0">
                <a:effectLst/>
                <a:latin typeface="Times New Roman" panose="02020603050405020304" pitchFamily="18" charset="0"/>
                <a:ea typeface="Times New Roman" panose="02020603050405020304" pitchFamily="18" charset="0"/>
              </a:rPr>
              <a:t>5. Ecoutez l’enregistrement.</a:t>
            </a:r>
            <a:endParaRPr lang="ru-RU" sz="2400" dirty="0">
              <a:effectLst/>
              <a:latin typeface="Times New Roman" panose="02020603050405020304" pitchFamily="18" charset="0"/>
              <a:ea typeface="Times New Roman" panose="02020603050405020304" pitchFamily="18" charset="0"/>
            </a:endParaRPr>
          </a:p>
          <a:p>
            <a:pPr algn="r">
              <a:spcBef>
                <a:spcPts val="600"/>
              </a:spcBef>
            </a:pPr>
            <a:r>
              <a:rPr lang="fr-FR" sz="2400" dirty="0">
                <a:effectLst/>
                <a:latin typeface="Times New Roman" panose="02020603050405020304" pitchFamily="18" charset="0"/>
                <a:ea typeface="Times New Roman" panose="02020603050405020304" pitchFamily="18" charset="0"/>
              </a:rPr>
              <a:t>Seconde écoute du document.</a:t>
            </a:r>
            <a:endParaRPr lang="ru-RU" sz="2400" dirty="0">
              <a:effectLst/>
              <a:latin typeface="Times New Roman" panose="02020603050405020304" pitchFamily="18" charset="0"/>
              <a:ea typeface="Times New Roman" panose="02020603050405020304" pitchFamily="18" charset="0"/>
            </a:endParaRPr>
          </a:p>
          <a:p>
            <a:pPr algn="just">
              <a:spcBef>
                <a:spcPts val="600"/>
              </a:spcBef>
            </a:pPr>
            <a:r>
              <a:rPr lang="fr-FR" sz="2400" dirty="0">
                <a:effectLst/>
                <a:latin typeface="Times New Roman" panose="02020603050405020304" pitchFamily="18" charset="0"/>
                <a:ea typeface="Times New Roman" panose="02020603050405020304" pitchFamily="18" charset="0"/>
              </a:rPr>
              <a:t>6. Vous avez 10 minutes pour répondre aux questions.</a:t>
            </a:r>
            <a:endParaRPr lang="ru-RU" sz="2400" dirty="0">
              <a:effectLst/>
              <a:latin typeface="Times New Roman" panose="02020603050405020304" pitchFamily="18" charset="0"/>
              <a:ea typeface="Times New Roman" panose="02020603050405020304" pitchFamily="18" charset="0"/>
            </a:endParaRPr>
          </a:p>
          <a:p>
            <a:pPr algn="r"/>
            <a:r>
              <a:rPr lang="fr-FR" sz="2400" dirty="0">
                <a:effectLst/>
                <a:latin typeface="Times New Roman" panose="02020603050405020304" pitchFamily="18" charset="0"/>
                <a:ea typeface="Times New Roman" panose="02020603050405020304" pitchFamily="18" charset="0"/>
              </a:rPr>
              <a:t>Pause de 8 minutes.</a:t>
            </a:r>
            <a:endParaRPr lang="ru-RU" sz="2400" dirty="0">
              <a:effectLst/>
              <a:latin typeface="Times New Roman" panose="02020603050405020304" pitchFamily="18" charset="0"/>
              <a:ea typeface="Times New Roman" panose="02020603050405020304" pitchFamily="18" charset="0"/>
            </a:endParaRPr>
          </a:p>
          <a:p>
            <a:pPr algn="just">
              <a:spcBef>
                <a:spcPts val="600"/>
              </a:spcBef>
            </a:pPr>
            <a:r>
              <a:rPr lang="fr-FR" sz="2400" dirty="0">
                <a:effectLst/>
                <a:latin typeface="Times New Roman" panose="02020603050405020304" pitchFamily="18" charset="0"/>
                <a:ea typeface="Times New Roman" panose="02020603050405020304" pitchFamily="18" charset="0"/>
              </a:rPr>
              <a:t>7. Il vous reste 2 minutes pour terminer le travail.</a:t>
            </a:r>
            <a:endParaRPr lang="ru-RU" sz="2400" dirty="0">
              <a:effectLst/>
              <a:latin typeface="Times New Roman" panose="02020603050405020304" pitchFamily="18" charset="0"/>
              <a:ea typeface="Times New Roman" panose="02020603050405020304" pitchFamily="18" charset="0"/>
            </a:endParaRPr>
          </a:p>
          <a:p>
            <a:pPr algn="r"/>
            <a:r>
              <a:rPr lang="fr-FR" sz="2400" dirty="0">
                <a:effectLst/>
                <a:latin typeface="Times New Roman" panose="02020603050405020304" pitchFamily="18" charset="0"/>
                <a:ea typeface="Times New Roman" panose="02020603050405020304" pitchFamily="18" charset="0"/>
              </a:rPr>
              <a:t>Pause de 2 minutes.</a:t>
            </a:r>
            <a:endParaRPr lang="ru-RU" sz="2400" dirty="0">
              <a:effectLst/>
              <a:latin typeface="Times New Roman" panose="02020603050405020304" pitchFamily="18" charset="0"/>
              <a:ea typeface="Times New Roman" panose="02020603050405020304" pitchFamily="18" charset="0"/>
            </a:endParaRPr>
          </a:p>
          <a:p>
            <a:pPr algn="just">
              <a:spcBef>
                <a:spcPts val="600"/>
              </a:spcBef>
            </a:pPr>
            <a:r>
              <a:rPr lang="fr-FR" sz="2400" dirty="0">
                <a:effectLst/>
                <a:latin typeface="Times New Roman" panose="02020603050405020304" pitchFamily="18" charset="0"/>
                <a:ea typeface="Times New Roman" panose="02020603050405020304" pitchFamily="18" charset="0"/>
              </a:rPr>
              <a:t>8. L’épreuve est terminée. Veuillez poser vos stylos</a:t>
            </a:r>
            <a:r>
              <a:rPr lang="ru-RU" sz="2400" dirty="0">
                <a:effectLst/>
                <a:latin typeface="Times New Roman" panose="02020603050405020304" pitchFamily="18" charset="0"/>
                <a:ea typeface="Times New Roman" panose="02020603050405020304" pitchFamily="18" charset="0"/>
              </a:rPr>
              <a:t>.</a:t>
            </a:r>
          </a:p>
          <a:p>
            <a:pPr algn="just">
              <a:spcBef>
                <a:spcPts val="200"/>
              </a:spcBef>
            </a:pPr>
            <a:r>
              <a:rPr lang="ru-RU" sz="1200" dirty="0">
                <a:effectLst/>
                <a:latin typeface="Times New Roman" panose="02020603050405020304" pitchFamily="18" charset="0"/>
                <a:ea typeface="Times New Roman" panose="02020603050405020304" pitchFamily="18" charset="0"/>
              </a:rPr>
              <a:t> </a:t>
            </a:r>
            <a:endParaRPr lang="ru-RU" sz="2400" dirty="0">
              <a:effectLst/>
              <a:latin typeface="Times New Roman" panose="02020603050405020304" pitchFamily="18" charset="0"/>
              <a:ea typeface="Times New Roman" panose="02020603050405020304" pitchFamily="18" charset="0"/>
            </a:endParaRPr>
          </a:p>
          <a:p>
            <a:pPr algn="just">
              <a:lnSpc>
                <a:spcPct val="150000"/>
              </a:lnSpc>
              <a:spcBef>
                <a:spcPts val="200"/>
              </a:spcBef>
            </a:pPr>
            <a:r>
              <a:rPr lang="ru-RU" sz="2400" b="1" dirty="0">
                <a:effectLst/>
                <a:latin typeface="Times New Roman" panose="02020603050405020304" pitchFamily="18" charset="0"/>
                <a:ea typeface="Times New Roman" panose="02020603050405020304" pitchFamily="18" charset="0"/>
              </a:rPr>
              <a:t>Выключить режим прослушивания диска</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54491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0D5EC77-5798-4E41-B132-35ACC3DD2A94}"/>
              </a:ext>
            </a:extLst>
          </p:cNvPr>
          <p:cNvSpPr txBox="1"/>
          <p:nvPr/>
        </p:nvSpPr>
        <p:spPr>
          <a:xfrm>
            <a:off x="0" y="634100"/>
            <a:ext cx="12192000" cy="5651355"/>
          </a:xfrm>
          <a:prstGeom prst="rect">
            <a:avLst/>
          </a:prstGeom>
          <a:noFill/>
        </p:spPr>
        <p:txBody>
          <a:bodyPr wrap="square">
            <a:spAutoFit/>
          </a:bodyPr>
          <a:lstStyle/>
          <a:p>
            <a:pPr algn="ctr">
              <a:spcBef>
                <a:spcPts val="1200"/>
              </a:spcBef>
              <a:spcAft>
                <a:spcPts val="1000"/>
              </a:spcAft>
            </a:pPr>
            <a:r>
              <a:rPr lang="ru-RU" sz="2400" b="1" dirty="0">
                <a:solidFill>
                  <a:srgbClr val="FF0000"/>
                </a:solidFill>
                <a:effectLst/>
                <a:latin typeface="Times New Roman" panose="02020603050405020304" pitchFamily="18" charset="0"/>
                <a:ea typeface="Times New Roman" panose="02020603050405020304" pitchFamily="18" charset="0"/>
              </a:rPr>
              <a:t>Правила проведения конкурса понимания письменных текстов</a:t>
            </a:r>
            <a:endParaRPr lang="ru-RU" sz="2400" dirty="0">
              <a:solidFill>
                <a:srgbClr val="FF0000"/>
              </a:solidFill>
              <a:effectLst/>
              <a:latin typeface="Times New Roman" panose="02020603050405020304" pitchFamily="18" charset="0"/>
              <a:ea typeface="Times New Roman" panose="02020603050405020304" pitchFamily="18" charset="0"/>
            </a:endParaRPr>
          </a:p>
          <a:p>
            <a:pPr algn="just">
              <a:lnSpc>
                <a:spcPct val="130000"/>
              </a:lnSpc>
              <a:spcBef>
                <a:spcPts val="300"/>
              </a:spcBef>
            </a:pPr>
            <a:r>
              <a:rPr lang="ru-RU" sz="2000" dirty="0">
                <a:effectLst/>
                <a:latin typeface="Times New Roman" panose="02020603050405020304" pitchFamily="18" charset="0"/>
                <a:ea typeface="Times New Roman" panose="02020603050405020304" pitchFamily="18" charset="0"/>
              </a:rPr>
              <a:t>1. Пакет, подготовленный для конкурсантов Центральной предметно-методической комиссией, содержит </a:t>
            </a:r>
            <a:r>
              <a:rPr lang="ru-RU" sz="2000" b="1" dirty="0">
                <a:effectLst/>
                <a:latin typeface="Times New Roman" panose="02020603050405020304" pitchFamily="18" charset="0"/>
                <a:ea typeface="Times New Roman" panose="02020603050405020304" pitchFamily="18" charset="0"/>
              </a:rPr>
              <a:t>лист ответов</a:t>
            </a:r>
            <a:r>
              <a:rPr lang="ru-RU" sz="2000" dirty="0">
                <a:effectLst/>
                <a:latin typeface="Times New Roman" panose="02020603050405020304" pitchFamily="18" charset="0"/>
                <a:ea typeface="Times New Roman" panose="02020603050405020304" pitchFamily="18" charset="0"/>
              </a:rPr>
              <a:t> и </a:t>
            </a:r>
            <a:r>
              <a:rPr lang="ru-RU" sz="2000" b="1" dirty="0">
                <a:effectLst/>
                <a:latin typeface="Times New Roman" panose="02020603050405020304" pitchFamily="18" charset="0"/>
                <a:ea typeface="Times New Roman" panose="02020603050405020304" pitchFamily="18" charset="0"/>
              </a:rPr>
              <a:t>лист заданий</a:t>
            </a:r>
            <a:r>
              <a:rPr lang="ru-RU" sz="2000" dirty="0">
                <a:effectLst/>
                <a:latin typeface="Times New Roman" panose="02020603050405020304" pitchFamily="18" charset="0"/>
                <a:ea typeface="Times New Roman" panose="02020603050405020304" pitchFamily="18" charset="0"/>
              </a:rPr>
              <a:t>. </a:t>
            </a:r>
          </a:p>
          <a:p>
            <a:pPr algn="just">
              <a:lnSpc>
                <a:spcPct val="130000"/>
              </a:lnSpc>
              <a:spcAft>
                <a:spcPts val="300"/>
              </a:spcAft>
            </a:pPr>
            <a:r>
              <a:rPr lang="ru-RU" sz="2000" dirty="0">
                <a:effectLst/>
                <a:latin typeface="Times New Roman" panose="02020603050405020304" pitchFamily="18" charset="0"/>
                <a:ea typeface="Times New Roman" panose="02020603050405020304" pitchFamily="18" charset="0"/>
              </a:rPr>
              <a:t>2. Перед началом работы необходимо раздать участникам </a:t>
            </a:r>
            <a:r>
              <a:rPr lang="ru-RU" sz="2000" b="1" dirty="0">
                <a:effectLst/>
                <a:latin typeface="Times New Roman" panose="02020603050405020304" pitchFamily="18" charset="0"/>
                <a:ea typeface="Times New Roman" panose="02020603050405020304" pitchFamily="18" charset="0"/>
              </a:rPr>
              <a:t>листы ответов</a:t>
            </a:r>
            <a:r>
              <a:rPr lang="ru-RU" sz="2000" dirty="0">
                <a:effectLst/>
                <a:latin typeface="Times New Roman" panose="02020603050405020304" pitchFamily="18" charset="0"/>
                <a:ea typeface="Times New Roman" panose="02020603050405020304" pitchFamily="18" charset="0"/>
              </a:rPr>
              <a:t>, </a:t>
            </a:r>
            <a:r>
              <a:rPr lang="ru-RU" sz="2000" b="1" dirty="0">
                <a:effectLst/>
                <a:latin typeface="Times New Roman" panose="02020603050405020304" pitchFamily="18" charset="0"/>
                <a:ea typeface="Times New Roman" panose="02020603050405020304" pitchFamily="18" charset="0"/>
              </a:rPr>
              <a:t>чистые листы бумаги</a:t>
            </a:r>
            <a:r>
              <a:rPr lang="ru-RU" sz="2000" dirty="0">
                <a:effectLst/>
                <a:latin typeface="Times New Roman" panose="02020603050405020304" pitchFamily="18" charset="0"/>
                <a:ea typeface="Times New Roman" panose="02020603050405020304" pitchFamily="18" charset="0"/>
              </a:rPr>
              <a:t> для черновых записей и провести </a:t>
            </a:r>
            <a:r>
              <a:rPr lang="ru-RU" sz="2000" b="1" dirty="0">
                <a:effectLst/>
                <a:latin typeface="Times New Roman" panose="02020603050405020304" pitchFamily="18" charset="0"/>
                <a:ea typeface="Times New Roman" panose="02020603050405020304" pitchFamily="18" charset="0"/>
              </a:rPr>
              <a:t>инструктаж</a:t>
            </a:r>
            <a:r>
              <a:rPr lang="ru-RU" sz="2000" dirty="0">
                <a:effectLst/>
                <a:latin typeface="Times New Roman" panose="02020603050405020304" pitchFamily="18" charset="0"/>
                <a:ea typeface="Times New Roman" panose="02020603050405020304" pitchFamily="18" charset="0"/>
              </a:rPr>
              <a:t> учащихся по заполнению листа ответов, по порядку сдачи выданных документов после окончания работы.</a:t>
            </a:r>
          </a:p>
          <a:p>
            <a:pPr indent="270510" algn="just">
              <a:lnSpc>
                <a:spcPct val="150000"/>
              </a:lnSpc>
            </a:pPr>
            <a:r>
              <a:rPr lang="ru-RU" sz="2000" dirty="0">
                <a:effectLst/>
                <a:latin typeface="Times New Roman" panose="02020603050405020304" pitchFamily="18" charset="0"/>
                <a:ea typeface="Times New Roman" panose="02020603050405020304" pitchFamily="18" charset="0"/>
              </a:rPr>
              <a:t>3. </a:t>
            </a:r>
            <a:r>
              <a:rPr lang="ru-RU" sz="2000" b="1" dirty="0">
                <a:effectLst/>
                <a:latin typeface="Times New Roman" panose="02020603050405020304" pitchFamily="18" charset="0"/>
                <a:ea typeface="Times New Roman" panose="02020603050405020304" pitchFamily="18" charset="0"/>
              </a:rPr>
              <a:t>Лист ответов (ЛО)</a:t>
            </a:r>
            <a:r>
              <a:rPr lang="ru-RU" sz="2000" dirty="0">
                <a:effectLst/>
                <a:latin typeface="Times New Roman" panose="02020603050405020304" pitchFamily="18" charset="0"/>
                <a:ea typeface="Times New Roman" panose="02020603050405020304" pitchFamily="18" charset="0"/>
              </a:rPr>
              <a:t> – документ, подлежащий проверке, поэтому его заполнение должно быть проведено с максимальной тщательностью.</a:t>
            </a:r>
            <a:r>
              <a:rPr lang="ru-RU" sz="2000" b="1" dirty="0">
                <a:effectLst/>
                <a:latin typeface="Times New Roman" panose="02020603050405020304" pitchFamily="18" charset="0"/>
                <a:ea typeface="Times New Roman" panose="02020603050405020304" pitchFamily="18" charset="0"/>
              </a:rPr>
              <a:t> </a:t>
            </a:r>
            <a:r>
              <a:rPr lang="ru-RU" sz="2000" dirty="0">
                <a:effectLst/>
                <a:latin typeface="Times New Roman" panose="02020603050405020304" pitchFamily="18" charset="0"/>
                <a:ea typeface="Times New Roman" panose="02020603050405020304" pitchFamily="18" charset="0"/>
              </a:rPr>
              <a:t>ЛО имеет две рубрики: </a:t>
            </a:r>
            <a:r>
              <a:rPr lang="ru-RU" sz="2000" b="1" dirty="0">
                <a:effectLst/>
                <a:latin typeface="Times New Roman" panose="02020603050405020304" pitchFamily="18" charset="0"/>
                <a:ea typeface="Times New Roman" panose="02020603050405020304" pitchFamily="18" charset="0"/>
              </a:rPr>
              <a:t>регистрация</a:t>
            </a:r>
            <a:r>
              <a:rPr lang="ru-RU" sz="2000" dirty="0">
                <a:effectLst/>
                <a:latin typeface="Times New Roman" panose="02020603050405020304" pitchFamily="18" charset="0"/>
                <a:ea typeface="Times New Roman" panose="02020603050405020304" pitchFamily="18" charset="0"/>
              </a:rPr>
              <a:t> и </a:t>
            </a:r>
            <a:r>
              <a:rPr lang="ru-RU" sz="2000" b="1" dirty="0">
                <a:effectLst/>
                <a:latin typeface="Times New Roman" panose="02020603050405020304" pitchFamily="18" charset="0"/>
                <a:ea typeface="Times New Roman" panose="02020603050405020304" pitchFamily="18" charset="0"/>
              </a:rPr>
              <a:t>таблица ответов</a:t>
            </a:r>
            <a:r>
              <a:rPr lang="ru-RU" sz="2000" dirty="0">
                <a:effectLst/>
                <a:latin typeface="Times New Roman" panose="02020603050405020304" pitchFamily="18" charset="0"/>
                <a:ea typeface="Times New Roman" panose="02020603050405020304" pitchFamily="18" charset="0"/>
              </a:rPr>
              <a:t>. До начала работы участник олимпиады</a:t>
            </a:r>
            <a:r>
              <a:rPr lang="ru-RU" sz="2000" b="1" dirty="0">
                <a:effectLst/>
                <a:latin typeface="Times New Roman" panose="02020603050405020304" pitchFamily="18" charset="0"/>
                <a:ea typeface="Times New Roman" panose="02020603050405020304" pitchFamily="18" charset="0"/>
              </a:rPr>
              <a:t> </a:t>
            </a:r>
            <a:r>
              <a:rPr lang="ru-RU" sz="2000" dirty="0">
                <a:effectLst/>
                <a:latin typeface="Times New Roman" panose="02020603050405020304" pitchFamily="18" charset="0"/>
                <a:ea typeface="Times New Roman" panose="02020603050405020304" pitchFamily="18" charset="0"/>
              </a:rPr>
              <a:t>записывает в </a:t>
            </a:r>
            <a:r>
              <a:rPr lang="ru-RU" sz="2000" b="1" dirty="0">
                <a:effectLst/>
                <a:latin typeface="Times New Roman" panose="02020603050405020304" pitchFamily="18" charset="0"/>
                <a:ea typeface="Times New Roman" panose="02020603050405020304" pitchFamily="18" charset="0"/>
              </a:rPr>
              <a:t>клетки регистрации</a:t>
            </a:r>
            <a:r>
              <a:rPr lang="ru-RU" sz="2000" dirty="0">
                <a:effectLst/>
                <a:latin typeface="Times New Roman" panose="02020603050405020304" pitchFamily="18" charset="0"/>
                <a:ea typeface="Times New Roman" panose="02020603050405020304" pitchFamily="18" charset="0"/>
              </a:rPr>
              <a:t> присвоенный ему номер.</a:t>
            </a:r>
          </a:p>
          <a:p>
            <a:pPr algn="just">
              <a:lnSpc>
                <a:spcPct val="130000"/>
              </a:lnSpc>
              <a:spcAft>
                <a:spcPts val="300"/>
              </a:spcAft>
            </a:pPr>
            <a:r>
              <a:rPr lang="ru-RU" sz="2000" dirty="0">
                <a:effectLst/>
                <a:latin typeface="Times New Roman" panose="02020603050405020304" pitchFamily="18" charset="0"/>
                <a:ea typeface="Times New Roman" panose="02020603050405020304" pitchFamily="18" charset="0"/>
              </a:rPr>
              <a:t>В </a:t>
            </a:r>
            <a:r>
              <a:rPr lang="ru-RU" sz="2000" b="1" dirty="0">
                <a:effectLst/>
                <a:latin typeface="Times New Roman" panose="02020603050405020304" pitchFamily="18" charset="0"/>
                <a:ea typeface="Times New Roman" panose="02020603050405020304" pitchFamily="18" charset="0"/>
              </a:rPr>
              <a:t>таблице ответов</a:t>
            </a:r>
            <a:r>
              <a:rPr lang="ru-RU" sz="2000" dirty="0">
                <a:effectLst/>
                <a:latin typeface="Times New Roman" panose="02020603050405020304" pitchFamily="18" charset="0"/>
                <a:ea typeface="Times New Roman" panose="02020603050405020304" pitchFamily="18" charset="0"/>
              </a:rPr>
              <a:t>, в зависимости от типа ожидаемого ответа, предусмотрены либо клетки, в которые участник вставляет или обводит выбранные буквы ответа, либо «окна» для вписывания слов или фраз.</a:t>
            </a:r>
          </a:p>
          <a:p>
            <a:pPr algn="just">
              <a:lnSpc>
                <a:spcPct val="130000"/>
              </a:lnSpc>
              <a:spcAft>
                <a:spcPts val="300"/>
              </a:spcAft>
            </a:pPr>
            <a:r>
              <a:rPr lang="ru-RU" sz="2000" dirty="0">
                <a:effectLst/>
                <a:latin typeface="Times New Roman" panose="02020603050405020304" pitchFamily="18" charset="0"/>
                <a:ea typeface="Times New Roman" panose="02020603050405020304" pitchFamily="18" charset="0"/>
              </a:rPr>
              <a:t>Исправления в листе ответов не желательны. Однако следует все-таки объяснить и показать на доске, как разборчиво вносить исправления в ЛО.</a:t>
            </a:r>
          </a:p>
        </p:txBody>
      </p:sp>
    </p:spTree>
    <p:extLst>
      <p:ext uri="{BB962C8B-B14F-4D97-AF65-F5344CB8AC3E}">
        <p14:creationId xmlns:p14="http://schemas.microsoft.com/office/powerpoint/2010/main" val="128463336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3970</Words>
  <Application>Microsoft Office PowerPoint</Application>
  <PresentationFormat>Широкоэкранный</PresentationFormat>
  <Paragraphs>188</Paragraphs>
  <Slides>27</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27</vt:i4>
      </vt:variant>
    </vt:vector>
  </HeadingPairs>
  <TitlesOfParts>
    <vt:vector size="34" baseType="lpstr">
      <vt:lpstr>Arial</vt:lpstr>
      <vt:lpstr>Calibri</vt:lpstr>
      <vt:lpstr>Calibri Light</vt:lpstr>
      <vt:lpstr>Symbol</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БФНМ</dc:creator>
  <cp:lastModifiedBy>БФНМ</cp:lastModifiedBy>
  <cp:revision>6</cp:revision>
  <dcterms:created xsi:type="dcterms:W3CDTF">2020-09-07T08:23:24Z</dcterms:created>
  <dcterms:modified xsi:type="dcterms:W3CDTF">2020-09-07T09:22:49Z</dcterms:modified>
</cp:coreProperties>
</file>